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6.xml" ContentType="application/vnd.openxmlformats-officedocument.presentationml.notesSlide+xml"/>
  <Override PartName="/ppt/tags/tag48.xml" ContentType="application/vnd.openxmlformats-officedocument.presentationml.tags+xml"/>
  <Override PartName="/ppt/notesSlides/notesSlide37.xml" ContentType="application/vnd.openxmlformats-officedocument.presentationml.notesSlide+xml"/>
  <Override PartName="/ppt/tags/tag49.xml" ContentType="application/vnd.openxmlformats-officedocument.presentationml.tags+xml"/>
  <Override PartName="/ppt/notesSlides/notesSlide38.xml" ContentType="application/vnd.openxmlformats-officedocument.presentationml.notesSlide+xml"/>
  <Override PartName="/ppt/tags/tag50.xml" ContentType="application/vnd.openxmlformats-officedocument.presentationml.tags+xml"/>
  <Override PartName="/ppt/notesSlides/notesSlide39.xml" ContentType="application/vnd.openxmlformats-officedocument.presentationml.notesSlide+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80" r:id="rId3"/>
    <p:sldId id="258" r:id="rId4"/>
    <p:sldId id="282" r:id="rId5"/>
    <p:sldId id="283" r:id="rId6"/>
    <p:sldId id="295" r:id="rId7"/>
    <p:sldId id="297" r:id="rId8"/>
    <p:sldId id="296" r:id="rId9"/>
    <p:sldId id="300" r:id="rId10"/>
    <p:sldId id="301" r:id="rId11"/>
    <p:sldId id="298"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FFFFFF"/>
    <a:srgbClr val="0099CC"/>
    <a:srgbClr val="33CCCC"/>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2" d="100"/>
          <a:sy n="82" d="100"/>
        </p:scale>
        <p:origin x="126" y="576"/>
      </p:cViewPr>
      <p:guideLst>
        <p:guide orient="horz" pos="2160"/>
        <p:guide pos="2970"/>
      </p:guideLst>
    </p:cSldViewPr>
  </p:slideViewPr>
  <p:notesTextViewPr>
    <p:cViewPr>
      <p:scale>
        <a:sx n="100" d="100"/>
        <a:sy n="100" d="100"/>
      </p:scale>
      <p:origin x="0" y="0"/>
    </p:cViewPr>
  </p:notesTextViewPr>
  <p:notesViewPr>
    <p:cSldViewPr>
      <p:cViewPr varScale="1">
        <p:scale>
          <a:sx n="66" d="100"/>
          <a:sy n="66" d="100"/>
        </p:scale>
        <p:origin x="-3187"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3F76EE5-14BC-401E-94D9-4C95B2603DF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17E46F2B-85C7-4EEE-AB0D-67BF7F94832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515257B-DE57-425F-87B4-6B15B557297A}" type="datetimeFigureOut">
              <a:rPr lang="zh-CN" altLang="en-US"/>
              <a:pPr>
                <a:defRPr/>
              </a:pPr>
              <a:t>2022/4/3</a:t>
            </a:fld>
            <a:endParaRPr lang="zh-CN" altLang="en-US"/>
          </a:p>
        </p:txBody>
      </p:sp>
      <p:sp>
        <p:nvSpPr>
          <p:cNvPr id="4" name="页脚占位符 3">
            <a:extLst>
              <a:ext uri="{FF2B5EF4-FFF2-40B4-BE49-F238E27FC236}">
                <a16:creationId xmlns:a16="http://schemas.microsoft.com/office/drawing/2014/main" id="{FEED7E1F-CAC4-4FBD-83A2-69E40652A76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a:extLst>
              <a:ext uri="{FF2B5EF4-FFF2-40B4-BE49-F238E27FC236}">
                <a16:creationId xmlns:a16="http://schemas.microsoft.com/office/drawing/2014/main" id="{19671564-9D0E-46E7-ACF7-F2B181CD521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3FDE06B-C329-4B03-97D7-62AC30EEB711}"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3073">
            <a:extLst>
              <a:ext uri="{FF2B5EF4-FFF2-40B4-BE49-F238E27FC236}">
                <a16:creationId xmlns:a16="http://schemas.microsoft.com/office/drawing/2014/main" id="{E66C0771-43EA-4738-8575-3BF8C17A6E90}"/>
              </a:ext>
            </a:extLst>
          </p:cNvPr>
          <p:cNvSpPr>
            <a:spLocks noGrp="1"/>
          </p:cNvSpPr>
          <p:nvPr>
            <p:ph type="hdr" sz="quarter"/>
          </p:nvPr>
        </p:nvSpPr>
        <p:spPr>
          <a:xfrm>
            <a:off x="0" y="0"/>
            <a:ext cx="2970213" cy="455613"/>
          </a:xfrm>
          <a:prstGeom prst="rect">
            <a:avLst/>
          </a:prstGeom>
          <a:noFill/>
          <a:ln w="9525">
            <a:noFill/>
          </a:ln>
        </p:spPr>
        <p:txBody>
          <a:bodyPr/>
          <a:lstStyle>
            <a:lvl1pPr>
              <a:defRPr sz="1200" b="0" noProof="1"/>
            </a:lvl1pPr>
          </a:lstStyle>
          <a:p>
            <a:pPr>
              <a:defRPr/>
            </a:pPr>
            <a:endParaRPr lang="zh-CN" altLang="en-US"/>
          </a:p>
        </p:txBody>
      </p:sp>
      <p:sp>
        <p:nvSpPr>
          <p:cNvPr id="3075" name="日期占位符 3074">
            <a:extLst>
              <a:ext uri="{FF2B5EF4-FFF2-40B4-BE49-F238E27FC236}">
                <a16:creationId xmlns:a16="http://schemas.microsoft.com/office/drawing/2014/main" id="{D7BA093D-65A0-409B-B991-EFA98E29C54F}"/>
              </a:ext>
            </a:extLst>
          </p:cNvPr>
          <p:cNvSpPr>
            <a:spLocks noGrp="1"/>
          </p:cNvSpPr>
          <p:nvPr>
            <p:ph type="dt" idx="1"/>
          </p:nvPr>
        </p:nvSpPr>
        <p:spPr>
          <a:xfrm>
            <a:off x="3883025" y="0"/>
            <a:ext cx="2973388" cy="455613"/>
          </a:xfrm>
          <a:prstGeom prst="rect">
            <a:avLst/>
          </a:prstGeom>
          <a:noFill/>
          <a:ln w="9525">
            <a:noFill/>
          </a:ln>
        </p:spPr>
        <p:txBody>
          <a:bodyPr/>
          <a:lstStyle>
            <a:lvl1pPr algn="r">
              <a:defRPr sz="1200" b="0" noProof="1"/>
            </a:lvl1pPr>
          </a:lstStyle>
          <a:p>
            <a:pPr>
              <a:defRPr/>
            </a:pPr>
            <a:endParaRPr lang="zh-CN" altLang="en-US"/>
          </a:p>
        </p:txBody>
      </p:sp>
      <p:sp>
        <p:nvSpPr>
          <p:cNvPr id="208900" name="幻灯片图像占位符 3075">
            <a:extLst>
              <a:ext uri="{FF2B5EF4-FFF2-40B4-BE49-F238E27FC236}">
                <a16:creationId xmlns:a16="http://schemas.microsoft.com/office/drawing/2014/main" id="{5AAAC2E1-7E86-4B52-AC70-3923B38AA356}"/>
              </a:ext>
            </a:extLst>
          </p:cNvPr>
          <p:cNvSpPr>
            <a:spLocks noGrp="1" noRot="1" noChangeAspect="1" noChangeArrowheads="1"/>
          </p:cNvSpPr>
          <p:nvPr>
            <p:ph type="sldImg" idx="4294967295"/>
          </p:nvPr>
        </p:nvSpPr>
        <p:spPr bwMode="auto">
          <a:xfrm>
            <a:off x="1143000" y="68421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文本占位符 3076">
            <a:extLst>
              <a:ext uri="{FF2B5EF4-FFF2-40B4-BE49-F238E27FC236}">
                <a16:creationId xmlns:a16="http://schemas.microsoft.com/office/drawing/2014/main" id="{E2B59673-1040-4AF0-AA3F-D48D4F53AD9B}"/>
              </a:ext>
            </a:extLst>
          </p:cNvPr>
          <p:cNvSpPr>
            <a:spLocks noGrp="1" noRot="1" noChangeArrowheads="1"/>
          </p:cNvSpPr>
          <p:nvPr>
            <p:ph type="body" sz="quarter" idx="4294967295"/>
          </p:nvPr>
        </p:nvSpPr>
        <p:spPr bwMode="auto">
          <a:xfrm>
            <a:off x="684213" y="4341813"/>
            <a:ext cx="5487987" cy="411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页脚占位符 3077">
            <a:extLst>
              <a:ext uri="{FF2B5EF4-FFF2-40B4-BE49-F238E27FC236}">
                <a16:creationId xmlns:a16="http://schemas.microsoft.com/office/drawing/2014/main" id="{75DBDBCB-A779-426F-8AA2-066093D58569}"/>
              </a:ext>
            </a:extLst>
          </p:cNvPr>
          <p:cNvSpPr>
            <a:spLocks noGrp="1"/>
          </p:cNvSpPr>
          <p:nvPr>
            <p:ph type="ftr" sz="quarter" idx="4"/>
          </p:nvPr>
        </p:nvSpPr>
        <p:spPr>
          <a:xfrm>
            <a:off x="0" y="8683625"/>
            <a:ext cx="2970213" cy="458788"/>
          </a:xfrm>
          <a:prstGeom prst="rect">
            <a:avLst/>
          </a:prstGeom>
          <a:noFill/>
          <a:ln w="9525">
            <a:noFill/>
          </a:ln>
        </p:spPr>
        <p:txBody>
          <a:bodyPr anchor="b"/>
          <a:lstStyle>
            <a:lvl1pPr>
              <a:defRPr sz="1200" b="0" noProof="1"/>
            </a:lvl1pPr>
          </a:lstStyle>
          <a:p>
            <a:pPr>
              <a:defRPr/>
            </a:pPr>
            <a:endParaRPr lang="zh-CN" altLang="en-US"/>
          </a:p>
        </p:txBody>
      </p:sp>
      <p:sp>
        <p:nvSpPr>
          <p:cNvPr id="3079" name="灯片编号占位符 3078">
            <a:extLst>
              <a:ext uri="{FF2B5EF4-FFF2-40B4-BE49-F238E27FC236}">
                <a16:creationId xmlns:a16="http://schemas.microsoft.com/office/drawing/2014/main" id="{4086E015-A292-4BDD-9499-D37791793152}"/>
              </a:ext>
            </a:extLst>
          </p:cNvPr>
          <p:cNvSpPr>
            <a:spLocks noGrp="1"/>
          </p:cNvSpPr>
          <p:nvPr>
            <p:ph type="sldNum" sz="quarter" idx="5"/>
          </p:nvPr>
        </p:nvSpPr>
        <p:spPr>
          <a:xfrm>
            <a:off x="3883025" y="8683625"/>
            <a:ext cx="2973388" cy="458788"/>
          </a:xfrm>
          <a:prstGeom prst="rect">
            <a:avLst/>
          </a:prstGeom>
          <a:noFill/>
          <a:ln w="9525">
            <a:noFill/>
          </a:ln>
        </p:spPr>
        <p:txBody>
          <a:bodyPr vert="horz" wrap="square" lIns="91440" tIns="45720" rIns="91440" bIns="45720" numCol="1" anchor="b" anchorCtr="0" compatLnSpc="1">
            <a:prstTxWarp prst="textNoShape">
              <a:avLst/>
            </a:prstTxWarp>
          </a:bodyPr>
          <a:lstStyle>
            <a:lvl1pPr algn="r">
              <a:defRPr sz="1200" b="0"/>
            </a:lvl1pPr>
          </a:lstStyle>
          <a:p>
            <a:fld id="{15DD7733-1AFA-4D29-AC6F-09DEB63FB114}"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0E5DCE-5343-49D7-AAD8-CB32E570955F}" type="slidenum">
              <a:rPr lang="zh-CN" altLang="en-US" smtClean="0"/>
              <a:t>1</a:t>
            </a:fld>
            <a:endParaRPr lang="zh-CN" altLang="en-US"/>
          </a:p>
        </p:txBody>
      </p:sp>
    </p:spTree>
    <p:extLst>
      <p:ext uri="{BB962C8B-B14F-4D97-AF65-F5344CB8AC3E}">
        <p14:creationId xmlns:p14="http://schemas.microsoft.com/office/powerpoint/2010/main" val="244538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10</a:t>
            </a:fld>
            <a:endParaRPr lang="zh-CN" altLang="en-US"/>
          </a:p>
        </p:txBody>
      </p:sp>
    </p:spTree>
    <p:extLst>
      <p:ext uri="{BB962C8B-B14F-4D97-AF65-F5344CB8AC3E}">
        <p14:creationId xmlns:p14="http://schemas.microsoft.com/office/powerpoint/2010/main" val="207174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11</a:t>
            </a:fld>
            <a:endParaRPr lang="zh-CN" altLang="en-US"/>
          </a:p>
        </p:txBody>
      </p:sp>
    </p:spTree>
    <p:extLst>
      <p:ext uri="{BB962C8B-B14F-4D97-AF65-F5344CB8AC3E}">
        <p14:creationId xmlns:p14="http://schemas.microsoft.com/office/powerpoint/2010/main" val="20732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12</a:t>
            </a:fld>
            <a:endParaRPr lang="zh-CN" altLang="en-US"/>
          </a:p>
        </p:txBody>
      </p:sp>
    </p:spTree>
    <p:extLst>
      <p:ext uri="{BB962C8B-B14F-4D97-AF65-F5344CB8AC3E}">
        <p14:creationId xmlns:p14="http://schemas.microsoft.com/office/powerpoint/2010/main" val="3063300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13</a:t>
            </a:fld>
            <a:endParaRPr lang="zh-CN" altLang="en-US"/>
          </a:p>
        </p:txBody>
      </p:sp>
    </p:spTree>
    <p:extLst>
      <p:ext uri="{BB962C8B-B14F-4D97-AF65-F5344CB8AC3E}">
        <p14:creationId xmlns:p14="http://schemas.microsoft.com/office/powerpoint/2010/main" val="263491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14</a:t>
            </a:fld>
            <a:endParaRPr lang="zh-CN" altLang="en-US"/>
          </a:p>
        </p:txBody>
      </p:sp>
    </p:spTree>
    <p:extLst>
      <p:ext uri="{BB962C8B-B14F-4D97-AF65-F5344CB8AC3E}">
        <p14:creationId xmlns:p14="http://schemas.microsoft.com/office/powerpoint/2010/main" val="103830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15</a:t>
            </a:fld>
            <a:endParaRPr lang="zh-CN" altLang="en-US"/>
          </a:p>
        </p:txBody>
      </p:sp>
    </p:spTree>
    <p:extLst>
      <p:ext uri="{BB962C8B-B14F-4D97-AF65-F5344CB8AC3E}">
        <p14:creationId xmlns:p14="http://schemas.microsoft.com/office/powerpoint/2010/main" val="2226172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16</a:t>
            </a:fld>
            <a:endParaRPr lang="zh-CN" altLang="en-US"/>
          </a:p>
        </p:txBody>
      </p:sp>
    </p:spTree>
    <p:extLst>
      <p:ext uri="{BB962C8B-B14F-4D97-AF65-F5344CB8AC3E}">
        <p14:creationId xmlns:p14="http://schemas.microsoft.com/office/powerpoint/2010/main" val="54300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17</a:t>
            </a:fld>
            <a:endParaRPr lang="zh-CN" altLang="en-US"/>
          </a:p>
        </p:txBody>
      </p:sp>
    </p:spTree>
    <p:extLst>
      <p:ext uri="{BB962C8B-B14F-4D97-AF65-F5344CB8AC3E}">
        <p14:creationId xmlns:p14="http://schemas.microsoft.com/office/powerpoint/2010/main" val="74644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18</a:t>
            </a:fld>
            <a:endParaRPr lang="zh-CN" altLang="en-US"/>
          </a:p>
        </p:txBody>
      </p:sp>
    </p:spTree>
    <p:extLst>
      <p:ext uri="{BB962C8B-B14F-4D97-AF65-F5344CB8AC3E}">
        <p14:creationId xmlns:p14="http://schemas.microsoft.com/office/powerpoint/2010/main" val="270190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19</a:t>
            </a:fld>
            <a:endParaRPr lang="zh-CN" altLang="en-US"/>
          </a:p>
        </p:txBody>
      </p:sp>
    </p:spTree>
    <p:extLst>
      <p:ext uri="{BB962C8B-B14F-4D97-AF65-F5344CB8AC3E}">
        <p14:creationId xmlns:p14="http://schemas.microsoft.com/office/powerpoint/2010/main" val="181862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E7AAADD-DA3A-43A8-895A-F1254FE87C76}" type="slidenum">
              <a:rPr lang="zh-CN" altLang="en-US" smtClean="0">
                <a:latin typeface="Calibri" panose="020F0502020204030204" pitchFamily="34" charset="0"/>
              </a:rPr>
              <a:pPr/>
              <a:t>2</a:t>
            </a:fld>
            <a:endParaRPr lang="zh-CN" altLang="en-US">
              <a:latin typeface="Calibri" panose="020F0502020204030204" pitchFamily="34" charset="0"/>
            </a:endParaRPr>
          </a:p>
        </p:txBody>
      </p:sp>
    </p:spTree>
    <p:extLst>
      <p:ext uri="{BB962C8B-B14F-4D97-AF65-F5344CB8AC3E}">
        <p14:creationId xmlns:p14="http://schemas.microsoft.com/office/powerpoint/2010/main" val="3178024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20</a:t>
            </a:fld>
            <a:endParaRPr lang="zh-CN" altLang="en-US"/>
          </a:p>
        </p:txBody>
      </p:sp>
    </p:spTree>
    <p:extLst>
      <p:ext uri="{BB962C8B-B14F-4D97-AF65-F5344CB8AC3E}">
        <p14:creationId xmlns:p14="http://schemas.microsoft.com/office/powerpoint/2010/main" val="1481539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21</a:t>
            </a:fld>
            <a:endParaRPr lang="zh-CN" altLang="en-US"/>
          </a:p>
        </p:txBody>
      </p:sp>
    </p:spTree>
    <p:extLst>
      <p:ext uri="{BB962C8B-B14F-4D97-AF65-F5344CB8AC3E}">
        <p14:creationId xmlns:p14="http://schemas.microsoft.com/office/powerpoint/2010/main" val="5939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22</a:t>
            </a:fld>
            <a:endParaRPr lang="zh-CN" altLang="en-US"/>
          </a:p>
        </p:txBody>
      </p:sp>
    </p:spTree>
    <p:extLst>
      <p:ext uri="{BB962C8B-B14F-4D97-AF65-F5344CB8AC3E}">
        <p14:creationId xmlns:p14="http://schemas.microsoft.com/office/powerpoint/2010/main" val="2478475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23</a:t>
            </a:fld>
            <a:endParaRPr lang="zh-CN" altLang="en-US"/>
          </a:p>
        </p:txBody>
      </p:sp>
    </p:spTree>
    <p:extLst>
      <p:ext uri="{BB962C8B-B14F-4D97-AF65-F5344CB8AC3E}">
        <p14:creationId xmlns:p14="http://schemas.microsoft.com/office/powerpoint/2010/main" val="326982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24</a:t>
            </a:fld>
            <a:endParaRPr lang="zh-CN" altLang="en-US"/>
          </a:p>
        </p:txBody>
      </p:sp>
    </p:spTree>
    <p:extLst>
      <p:ext uri="{BB962C8B-B14F-4D97-AF65-F5344CB8AC3E}">
        <p14:creationId xmlns:p14="http://schemas.microsoft.com/office/powerpoint/2010/main" val="448939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25</a:t>
            </a:fld>
            <a:endParaRPr lang="zh-CN" altLang="en-US"/>
          </a:p>
        </p:txBody>
      </p:sp>
    </p:spTree>
    <p:extLst>
      <p:ext uri="{BB962C8B-B14F-4D97-AF65-F5344CB8AC3E}">
        <p14:creationId xmlns:p14="http://schemas.microsoft.com/office/powerpoint/2010/main" val="491572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26</a:t>
            </a:fld>
            <a:endParaRPr lang="zh-CN" altLang="en-US"/>
          </a:p>
        </p:txBody>
      </p:sp>
    </p:spTree>
    <p:extLst>
      <p:ext uri="{BB962C8B-B14F-4D97-AF65-F5344CB8AC3E}">
        <p14:creationId xmlns:p14="http://schemas.microsoft.com/office/powerpoint/2010/main" val="1876759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27</a:t>
            </a:fld>
            <a:endParaRPr lang="zh-CN" altLang="en-US"/>
          </a:p>
        </p:txBody>
      </p:sp>
    </p:spTree>
    <p:extLst>
      <p:ext uri="{BB962C8B-B14F-4D97-AF65-F5344CB8AC3E}">
        <p14:creationId xmlns:p14="http://schemas.microsoft.com/office/powerpoint/2010/main" val="27956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28</a:t>
            </a:fld>
            <a:endParaRPr lang="zh-CN" altLang="en-US"/>
          </a:p>
        </p:txBody>
      </p:sp>
    </p:spTree>
    <p:extLst>
      <p:ext uri="{BB962C8B-B14F-4D97-AF65-F5344CB8AC3E}">
        <p14:creationId xmlns:p14="http://schemas.microsoft.com/office/powerpoint/2010/main" val="2433526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29</a:t>
            </a:fld>
            <a:endParaRPr lang="zh-CN" altLang="en-US"/>
          </a:p>
        </p:txBody>
      </p:sp>
    </p:spTree>
    <p:extLst>
      <p:ext uri="{BB962C8B-B14F-4D97-AF65-F5344CB8AC3E}">
        <p14:creationId xmlns:p14="http://schemas.microsoft.com/office/powerpoint/2010/main" val="4287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a:t>
            </a:fld>
            <a:endParaRPr lang="zh-CN" altLang="en-US"/>
          </a:p>
        </p:txBody>
      </p:sp>
    </p:spTree>
    <p:extLst>
      <p:ext uri="{BB962C8B-B14F-4D97-AF65-F5344CB8AC3E}">
        <p14:creationId xmlns:p14="http://schemas.microsoft.com/office/powerpoint/2010/main" val="5764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30</a:t>
            </a:fld>
            <a:endParaRPr lang="zh-CN" altLang="en-US"/>
          </a:p>
        </p:txBody>
      </p:sp>
    </p:spTree>
    <p:extLst>
      <p:ext uri="{BB962C8B-B14F-4D97-AF65-F5344CB8AC3E}">
        <p14:creationId xmlns:p14="http://schemas.microsoft.com/office/powerpoint/2010/main" val="4110685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31</a:t>
            </a:fld>
            <a:endParaRPr lang="zh-CN" altLang="en-US"/>
          </a:p>
        </p:txBody>
      </p:sp>
    </p:spTree>
    <p:extLst>
      <p:ext uri="{BB962C8B-B14F-4D97-AF65-F5344CB8AC3E}">
        <p14:creationId xmlns:p14="http://schemas.microsoft.com/office/powerpoint/2010/main" val="3712782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32</a:t>
            </a:fld>
            <a:endParaRPr lang="zh-CN" altLang="en-US"/>
          </a:p>
        </p:txBody>
      </p:sp>
    </p:spTree>
    <p:extLst>
      <p:ext uri="{BB962C8B-B14F-4D97-AF65-F5344CB8AC3E}">
        <p14:creationId xmlns:p14="http://schemas.microsoft.com/office/powerpoint/2010/main" val="3827902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33</a:t>
            </a:fld>
            <a:endParaRPr lang="zh-CN" altLang="en-US"/>
          </a:p>
        </p:txBody>
      </p:sp>
    </p:spTree>
    <p:extLst>
      <p:ext uri="{BB962C8B-B14F-4D97-AF65-F5344CB8AC3E}">
        <p14:creationId xmlns:p14="http://schemas.microsoft.com/office/powerpoint/2010/main" val="3533346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34</a:t>
            </a:fld>
            <a:endParaRPr lang="zh-CN" altLang="en-US"/>
          </a:p>
        </p:txBody>
      </p:sp>
    </p:spTree>
    <p:extLst>
      <p:ext uri="{BB962C8B-B14F-4D97-AF65-F5344CB8AC3E}">
        <p14:creationId xmlns:p14="http://schemas.microsoft.com/office/powerpoint/2010/main" val="925893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35</a:t>
            </a:fld>
            <a:endParaRPr lang="zh-CN" altLang="en-US"/>
          </a:p>
        </p:txBody>
      </p:sp>
    </p:spTree>
    <p:extLst>
      <p:ext uri="{BB962C8B-B14F-4D97-AF65-F5344CB8AC3E}">
        <p14:creationId xmlns:p14="http://schemas.microsoft.com/office/powerpoint/2010/main" val="2426416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36</a:t>
            </a:fld>
            <a:endParaRPr lang="zh-CN" altLang="en-US"/>
          </a:p>
        </p:txBody>
      </p:sp>
    </p:spTree>
    <p:extLst>
      <p:ext uri="{BB962C8B-B14F-4D97-AF65-F5344CB8AC3E}">
        <p14:creationId xmlns:p14="http://schemas.microsoft.com/office/powerpoint/2010/main" val="1306920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37</a:t>
            </a:fld>
            <a:endParaRPr lang="zh-CN" altLang="en-US"/>
          </a:p>
        </p:txBody>
      </p:sp>
    </p:spTree>
    <p:extLst>
      <p:ext uri="{BB962C8B-B14F-4D97-AF65-F5344CB8AC3E}">
        <p14:creationId xmlns:p14="http://schemas.microsoft.com/office/powerpoint/2010/main" val="3211436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38</a:t>
            </a:fld>
            <a:endParaRPr lang="zh-CN" altLang="en-US"/>
          </a:p>
        </p:txBody>
      </p:sp>
    </p:spTree>
    <p:extLst>
      <p:ext uri="{BB962C8B-B14F-4D97-AF65-F5344CB8AC3E}">
        <p14:creationId xmlns:p14="http://schemas.microsoft.com/office/powerpoint/2010/main" val="3836315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39</a:t>
            </a:fld>
            <a:endParaRPr lang="zh-CN" altLang="en-US"/>
          </a:p>
        </p:txBody>
      </p:sp>
    </p:spTree>
    <p:extLst>
      <p:ext uri="{BB962C8B-B14F-4D97-AF65-F5344CB8AC3E}">
        <p14:creationId xmlns:p14="http://schemas.microsoft.com/office/powerpoint/2010/main" val="45321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4</a:t>
            </a:fld>
            <a:endParaRPr lang="zh-CN" altLang="en-US"/>
          </a:p>
        </p:txBody>
      </p:sp>
    </p:spTree>
    <p:extLst>
      <p:ext uri="{BB962C8B-B14F-4D97-AF65-F5344CB8AC3E}">
        <p14:creationId xmlns:p14="http://schemas.microsoft.com/office/powerpoint/2010/main" val="213081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40</a:t>
            </a:fld>
            <a:endParaRPr lang="zh-CN" altLang="en-US"/>
          </a:p>
        </p:txBody>
      </p:sp>
    </p:spTree>
    <p:extLst>
      <p:ext uri="{BB962C8B-B14F-4D97-AF65-F5344CB8AC3E}">
        <p14:creationId xmlns:p14="http://schemas.microsoft.com/office/powerpoint/2010/main" val="2825875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41</a:t>
            </a:fld>
            <a:endParaRPr lang="zh-CN" altLang="en-US"/>
          </a:p>
        </p:txBody>
      </p:sp>
    </p:spTree>
    <p:extLst>
      <p:ext uri="{BB962C8B-B14F-4D97-AF65-F5344CB8AC3E}">
        <p14:creationId xmlns:p14="http://schemas.microsoft.com/office/powerpoint/2010/main" val="553951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42</a:t>
            </a:fld>
            <a:endParaRPr lang="zh-CN" altLang="en-US"/>
          </a:p>
        </p:txBody>
      </p:sp>
    </p:spTree>
    <p:extLst>
      <p:ext uri="{BB962C8B-B14F-4D97-AF65-F5344CB8AC3E}">
        <p14:creationId xmlns:p14="http://schemas.microsoft.com/office/powerpoint/2010/main" val="407052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5</a:t>
            </a:fld>
            <a:endParaRPr lang="zh-CN" altLang="en-US"/>
          </a:p>
        </p:txBody>
      </p:sp>
    </p:spTree>
    <p:extLst>
      <p:ext uri="{BB962C8B-B14F-4D97-AF65-F5344CB8AC3E}">
        <p14:creationId xmlns:p14="http://schemas.microsoft.com/office/powerpoint/2010/main" val="11341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6</a:t>
            </a:fld>
            <a:endParaRPr lang="zh-CN" altLang="en-US"/>
          </a:p>
        </p:txBody>
      </p:sp>
    </p:spTree>
    <p:extLst>
      <p:ext uri="{BB962C8B-B14F-4D97-AF65-F5344CB8AC3E}">
        <p14:creationId xmlns:p14="http://schemas.microsoft.com/office/powerpoint/2010/main" val="34829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7</a:t>
            </a:fld>
            <a:endParaRPr lang="zh-CN" altLang="en-US"/>
          </a:p>
        </p:txBody>
      </p:sp>
    </p:spTree>
    <p:extLst>
      <p:ext uri="{BB962C8B-B14F-4D97-AF65-F5344CB8AC3E}">
        <p14:creationId xmlns:p14="http://schemas.microsoft.com/office/powerpoint/2010/main" val="180184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8</a:t>
            </a:fld>
            <a:endParaRPr lang="zh-CN" altLang="en-US"/>
          </a:p>
        </p:txBody>
      </p:sp>
    </p:spTree>
    <p:extLst>
      <p:ext uri="{BB962C8B-B14F-4D97-AF65-F5344CB8AC3E}">
        <p14:creationId xmlns:p14="http://schemas.microsoft.com/office/powerpoint/2010/main" val="178546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9</a:t>
            </a:fld>
            <a:endParaRPr lang="zh-CN" altLang="en-US"/>
          </a:p>
        </p:txBody>
      </p:sp>
    </p:spTree>
    <p:extLst>
      <p:ext uri="{BB962C8B-B14F-4D97-AF65-F5344CB8AC3E}">
        <p14:creationId xmlns:p14="http://schemas.microsoft.com/office/powerpoint/2010/main" val="273041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1027">
            <a:extLst>
              <a:ext uri="{FF2B5EF4-FFF2-40B4-BE49-F238E27FC236}">
                <a16:creationId xmlns:a16="http://schemas.microsoft.com/office/drawing/2014/main" id="{CFA366D4-36F8-46C3-9B64-C6C2F4ECD573}"/>
              </a:ext>
            </a:extLst>
          </p:cNvPr>
          <p:cNvSpPr>
            <a:spLocks noGrp="1"/>
          </p:cNvSpPr>
          <p:nvPr>
            <p:ph type="dt" sz="half" idx="10"/>
          </p:nvPr>
        </p:nvSpPr>
        <p:spPr>
          <a:ln/>
        </p:spPr>
        <p:txBody>
          <a:bodyPr/>
          <a:lstStyle>
            <a:lvl1pPr>
              <a:defRPr/>
            </a:lvl1pPr>
          </a:lstStyle>
          <a:p>
            <a:pPr>
              <a:defRPr/>
            </a:pPr>
            <a:fld id="{8BE55F17-FB0B-4617-B8F5-94764B7A7876}" type="datetime1">
              <a:rPr lang="zh-CN" altLang="en-US"/>
              <a:pPr>
                <a:defRPr/>
              </a:pPr>
              <a:t>2022/4/3</a:t>
            </a:fld>
            <a:endParaRPr lang="zh-CN" altLang="en-US"/>
          </a:p>
        </p:txBody>
      </p:sp>
      <p:sp>
        <p:nvSpPr>
          <p:cNvPr id="5" name="页脚占位符 1028">
            <a:extLst>
              <a:ext uri="{FF2B5EF4-FFF2-40B4-BE49-F238E27FC236}">
                <a16:creationId xmlns:a16="http://schemas.microsoft.com/office/drawing/2014/main" id="{DDB29D4C-ABD9-45FA-AB98-86D24F608BA8}"/>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4668CF7B-C03D-47E2-82DA-F6DF98ED75A9}"/>
              </a:ext>
            </a:extLst>
          </p:cNvPr>
          <p:cNvSpPr>
            <a:spLocks noGrp="1"/>
          </p:cNvSpPr>
          <p:nvPr>
            <p:ph type="sldNum" sz="quarter" idx="12"/>
          </p:nvPr>
        </p:nvSpPr>
        <p:spPr>
          <a:ln/>
        </p:spPr>
        <p:txBody>
          <a:bodyPr/>
          <a:lstStyle>
            <a:lvl1pPr>
              <a:defRPr/>
            </a:lvl1pPr>
          </a:lstStyle>
          <a:p>
            <a:fld id="{C8986BB9-E8FF-47A8-8E0A-C26245407F66}" type="slidenum">
              <a:rPr lang="zh-CN" altLang="en-US"/>
              <a:pPr/>
              <a:t>‹#›</a:t>
            </a:fld>
            <a:endParaRPr lang="zh-CN" altLang="en-US"/>
          </a:p>
        </p:txBody>
      </p:sp>
    </p:spTree>
    <p:extLst>
      <p:ext uri="{BB962C8B-B14F-4D97-AF65-F5344CB8AC3E}">
        <p14:creationId xmlns:p14="http://schemas.microsoft.com/office/powerpoint/2010/main" val="104428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19332E05-A969-41FD-9358-F169FEC07B29}"/>
              </a:ext>
            </a:extLst>
          </p:cNvPr>
          <p:cNvSpPr>
            <a:spLocks noGrp="1"/>
          </p:cNvSpPr>
          <p:nvPr>
            <p:ph type="dt" sz="half" idx="10"/>
          </p:nvPr>
        </p:nvSpPr>
        <p:spPr>
          <a:ln/>
        </p:spPr>
        <p:txBody>
          <a:bodyPr/>
          <a:lstStyle>
            <a:lvl1pPr>
              <a:defRPr/>
            </a:lvl1pPr>
          </a:lstStyle>
          <a:p>
            <a:pPr>
              <a:defRPr/>
            </a:pPr>
            <a:fld id="{EEF9D653-EE7D-45F1-93BF-045B0C96AB69}" type="datetime1">
              <a:rPr lang="zh-CN" altLang="en-US"/>
              <a:pPr>
                <a:defRPr/>
              </a:pPr>
              <a:t>2022/4/3</a:t>
            </a:fld>
            <a:endParaRPr lang="zh-CN" altLang="en-US"/>
          </a:p>
        </p:txBody>
      </p:sp>
      <p:sp>
        <p:nvSpPr>
          <p:cNvPr id="5" name="页脚占位符 1028">
            <a:extLst>
              <a:ext uri="{FF2B5EF4-FFF2-40B4-BE49-F238E27FC236}">
                <a16:creationId xmlns:a16="http://schemas.microsoft.com/office/drawing/2014/main" id="{03D8B026-004F-4319-931F-B3CDEA1486F8}"/>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6AC9024E-B7E4-4BF0-9244-883FC652C61D}"/>
              </a:ext>
            </a:extLst>
          </p:cNvPr>
          <p:cNvSpPr>
            <a:spLocks noGrp="1"/>
          </p:cNvSpPr>
          <p:nvPr>
            <p:ph type="sldNum" sz="quarter" idx="12"/>
          </p:nvPr>
        </p:nvSpPr>
        <p:spPr>
          <a:ln/>
        </p:spPr>
        <p:txBody>
          <a:bodyPr/>
          <a:lstStyle>
            <a:lvl1pPr>
              <a:defRPr/>
            </a:lvl1pPr>
          </a:lstStyle>
          <a:p>
            <a:fld id="{10428285-13D4-4D5A-BEB7-4179BE5C8C38}" type="slidenum">
              <a:rPr lang="zh-CN" altLang="en-US"/>
              <a:pPr/>
              <a:t>‹#›</a:t>
            </a:fld>
            <a:endParaRPr lang="zh-CN" altLang="en-US"/>
          </a:p>
        </p:txBody>
      </p:sp>
    </p:spTree>
    <p:extLst>
      <p:ext uri="{BB962C8B-B14F-4D97-AF65-F5344CB8AC3E}">
        <p14:creationId xmlns:p14="http://schemas.microsoft.com/office/powerpoint/2010/main" val="317490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4BE6C2F3-74CA-45AB-AC42-14F8881757FB}"/>
              </a:ext>
            </a:extLst>
          </p:cNvPr>
          <p:cNvSpPr>
            <a:spLocks noGrp="1"/>
          </p:cNvSpPr>
          <p:nvPr>
            <p:ph type="dt" sz="half" idx="10"/>
          </p:nvPr>
        </p:nvSpPr>
        <p:spPr>
          <a:ln/>
        </p:spPr>
        <p:txBody>
          <a:bodyPr/>
          <a:lstStyle>
            <a:lvl1pPr>
              <a:defRPr/>
            </a:lvl1pPr>
          </a:lstStyle>
          <a:p>
            <a:pPr>
              <a:defRPr/>
            </a:pPr>
            <a:fld id="{FB47135E-6888-4B06-B8DA-1A2A51CA7EE6}" type="datetime1">
              <a:rPr lang="zh-CN" altLang="en-US"/>
              <a:pPr>
                <a:defRPr/>
              </a:pPr>
              <a:t>2022/4/3</a:t>
            </a:fld>
            <a:endParaRPr lang="zh-CN" altLang="en-US"/>
          </a:p>
        </p:txBody>
      </p:sp>
      <p:sp>
        <p:nvSpPr>
          <p:cNvPr id="5" name="页脚占位符 1028">
            <a:extLst>
              <a:ext uri="{FF2B5EF4-FFF2-40B4-BE49-F238E27FC236}">
                <a16:creationId xmlns:a16="http://schemas.microsoft.com/office/drawing/2014/main" id="{A9C72C46-6407-4B89-8AA0-8FF2587108E3}"/>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3485638C-FB70-49D8-A66B-B8020EBE4146}"/>
              </a:ext>
            </a:extLst>
          </p:cNvPr>
          <p:cNvSpPr>
            <a:spLocks noGrp="1"/>
          </p:cNvSpPr>
          <p:nvPr>
            <p:ph type="sldNum" sz="quarter" idx="12"/>
          </p:nvPr>
        </p:nvSpPr>
        <p:spPr>
          <a:ln/>
        </p:spPr>
        <p:txBody>
          <a:bodyPr/>
          <a:lstStyle>
            <a:lvl1pPr>
              <a:defRPr/>
            </a:lvl1pPr>
          </a:lstStyle>
          <a:p>
            <a:fld id="{5EB08F7B-81CF-4069-8614-616E0176B423}" type="slidenum">
              <a:rPr lang="zh-CN" altLang="en-US"/>
              <a:pPr/>
              <a:t>‹#›</a:t>
            </a:fld>
            <a:endParaRPr lang="zh-CN" altLang="en-US"/>
          </a:p>
        </p:txBody>
      </p:sp>
    </p:spTree>
    <p:extLst>
      <p:ext uri="{BB962C8B-B14F-4D97-AF65-F5344CB8AC3E}">
        <p14:creationId xmlns:p14="http://schemas.microsoft.com/office/powerpoint/2010/main" val="310295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noProof="1"/>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1027">
            <a:extLst>
              <a:ext uri="{FF2B5EF4-FFF2-40B4-BE49-F238E27FC236}">
                <a16:creationId xmlns:a16="http://schemas.microsoft.com/office/drawing/2014/main" id="{51A6102E-AE7A-42DC-A5BA-ED3C75CD007D}"/>
              </a:ext>
            </a:extLst>
          </p:cNvPr>
          <p:cNvSpPr>
            <a:spLocks noGrp="1"/>
          </p:cNvSpPr>
          <p:nvPr>
            <p:ph type="dt" sz="half" idx="10"/>
          </p:nvPr>
        </p:nvSpPr>
        <p:spPr>
          <a:ln/>
        </p:spPr>
        <p:txBody>
          <a:bodyPr/>
          <a:lstStyle>
            <a:lvl1pPr>
              <a:defRPr/>
            </a:lvl1pPr>
          </a:lstStyle>
          <a:p>
            <a:pPr>
              <a:defRPr/>
            </a:pPr>
            <a:fld id="{BCCD69AF-417D-4C7B-9163-5EED58280F1A}" type="datetime1">
              <a:rPr lang="zh-CN" altLang="en-US"/>
              <a:pPr>
                <a:defRPr/>
              </a:pPr>
              <a:t>2022/4/3</a:t>
            </a:fld>
            <a:endParaRPr lang="zh-CN" altLang="en-US"/>
          </a:p>
        </p:txBody>
      </p:sp>
      <p:sp>
        <p:nvSpPr>
          <p:cNvPr id="8" name="页脚占位符 1028">
            <a:extLst>
              <a:ext uri="{FF2B5EF4-FFF2-40B4-BE49-F238E27FC236}">
                <a16:creationId xmlns:a16="http://schemas.microsoft.com/office/drawing/2014/main" id="{D9EE1A3C-3EDA-44EC-B42C-0EE8CCFDDD1F}"/>
              </a:ext>
            </a:extLst>
          </p:cNvPr>
          <p:cNvSpPr>
            <a:spLocks noGrp="1"/>
          </p:cNvSpPr>
          <p:nvPr>
            <p:ph type="ftr" sz="quarter" idx="11"/>
          </p:nvPr>
        </p:nvSpPr>
        <p:spPr>
          <a:ln/>
        </p:spPr>
        <p:txBody>
          <a:bodyPr/>
          <a:lstStyle>
            <a:lvl1pPr>
              <a:defRPr/>
            </a:lvl1pPr>
          </a:lstStyle>
          <a:p>
            <a:pPr>
              <a:defRPr/>
            </a:pPr>
            <a:endParaRPr lang="zh-CN" altLang="en-US"/>
          </a:p>
        </p:txBody>
      </p:sp>
      <p:sp>
        <p:nvSpPr>
          <p:cNvPr id="9" name="灯片编号占位符 1029">
            <a:extLst>
              <a:ext uri="{FF2B5EF4-FFF2-40B4-BE49-F238E27FC236}">
                <a16:creationId xmlns:a16="http://schemas.microsoft.com/office/drawing/2014/main" id="{DBE9835A-5B62-42A4-9A4B-90B145EC6011}"/>
              </a:ext>
            </a:extLst>
          </p:cNvPr>
          <p:cNvSpPr>
            <a:spLocks noGrp="1"/>
          </p:cNvSpPr>
          <p:nvPr>
            <p:ph type="sldNum" sz="quarter" idx="12"/>
          </p:nvPr>
        </p:nvSpPr>
        <p:spPr>
          <a:ln/>
        </p:spPr>
        <p:txBody>
          <a:bodyPr/>
          <a:lstStyle>
            <a:lvl1pPr>
              <a:defRPr/>
            </a:lvl1pPr>
          </a:lstStyle>
          <a:p>
            <a:fld id="{52C2A2BF-90AB-47B8-A2CF-7D3DD7A18B20}" type="slidenum">
              <a:rPr lang="zh-CN" altLang="en-US"/>
              <a:pPr/>
              <a:t>‹#›</a:t>
            </a:fld>
            <a:endParaRPr lang="zh-CN" altLang="en-US"/>
          </a:p>
        </p:txBody>
      </p:sp>
    </p:spTree>
    <p:extLst>
      <p:ext uri="{BB962C8B-B14F-4D97-AF65-F5344CB8AC3E}">
        <p14:creationId xmlns:p14="http://schemas.microsoft.com/office/powerpoint/2010/main" val="98287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内容占位符 4"/>
          <p:cNvSpPr>
            <a:spLocks noGrp="1"/>
          </p:cNvSpPr>
          <p:nvPr>
            <p:ph sz="quarter" idx="3"/>
          </p:nvPr>
        </p:nvSpPr>
        <p:spPr>
          <a:xfrm>
            <a:off x="4629150" y="4076700"/>
            <a:ext cx="38862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日期占位符 1027">
            <a:extLst>
              <a:ext uri="{FF2B5EF4-FFF2-40B4-BE49-F238E27FC236}">
                <a16:creationId xmlns:a16="http://schemas.microsoft.com/office/drawing/2014/main" id="{5E81A1BE-08C9-4E8A-8861-F13563E01D6A}"/>
              </a:ext>
            </a:extLst>
          </p:cNvPr>
          <p:cNvSpPr>
            <a:spLocks noGrp="1"/>
          </p:cNvSpPr>
          <p:nvPr>
            <p:ph type="dt" sz="half" idx="10"/>
          </p:nvPr>
        </p:nvSpPr>
        <p:spPr>
          <a:ln/>
        </p:spPr>
        <p:txBody>
          <a:bodyPr/>
          <a:lstStyle>
            <a:lvl1pPr>
              <a:defRPr/>
            </a:lvl1pPr>
          </a:lstStyle>
          <a:p>
            <a:pPr>
              <a:defRPr/>
            </a:pPr>
            <a:fld id="{56443FE0-527C-4809-8EEC-253AFEE80F5D}" type="datetime1">
              <a:rPr lang="zh-CN" altLang="en-US"/>
              <a:pPr>
                <a:defRPr/>
              </a:pPr>
              <a:t>2022/4/3</a:t>
            </a:fld>
            <a:endParaRPr lang="zh-CN" altLang="en-US"/>
          </a:p>
        </p:txBody>
      </p:sp>
      <p:sp>
        <p:nvSpPr>
          <p:cNvPr id="7" name="页脚占位符 1028">
            <a:extLst>
              <a:ext uri="{FF2B5EF4-FFF2-40B4-BE49-F238E27FC236}">
                <a16:creationId xmlns:a16="http://schemas.microsoft.com/office/drawing/2014/main" id="{A3736EC6-FDFB-4E4E-AC8F-6DAA0E070E57}"/>
              </a:ext>
            </a:extLst>
          </p:cNvPr>
          <p:cNvSpPr>
            <a:spLocks noGrp="1"/>
          </p:cNvSpPr>
          <p:nvPr>
            <p:ph type="ftr" sz="quarter" idx="11"/>
          </p:nvPr>
        </p:nvSpPr>
        <p:spPr>
          <a:ln/>
        </p:spPr>
        <p:txBody>
          <a:bodyPr/>
          <a:lstStyle>
            <a:lvl1pPr>
              <a:defRPr/>
            </a:lvl1pPr>
          </a:lstStyle>
          <a:p>
            <a:pPr>
              <a:defRPr/>
            </a:pPr>
            <a:endParaRPr lang="zh-CN" altLang="en-US"/>
          </a:p>
        </p:txBody>
      </p:sp>
      <p:sp>
        <p:nvSpPr>
          <p:cNvPr id="8" name="灯片编号占位符 1029">
            <a:extLst>
              <a:ext uri="{FF2B5EF4-FFF2-40B4-BE49-F238E27FC236}">
                <a16:creationId xmlns:a16="http://schemas.microsoft.com/office/drawing/2014/main" id="{A07A6683-7412-4257-A22A-847CBDC57D88}"/>
              </a:ext>
            </a:extLst>
          </p:cNvPr>
          <p:cNvSpPr>
            <a:spLocks noGrp="1"/>
          </p:cNvSpPr>
          <p:nvPr>
            <p:ph type="sldNum" sz="quarter" idx="12"/>
          </p:nvPr>
        </p:nvSpPr>
        <p:spPr>
          <a:ln/>
        </p:spPr>
        <p:txBody>
          <a:bodyPr/>
          <a:lstStyle>
            <a:lvl1pPr>
              <a:defRPr/>
            </a:lvl1pPr>
          </a:lstStyle>
          <a:p>
            <a:fld id="{D716267F-6641-473A-A5DC-88A6ED06D43D}" type="slidenum">
              <a:rPr lang="zh-CN" altLang="en-US"/>
              <a:pPr/>
              <a:t>‹#›</a:t>
            </a:fld>
            <a:endParaRPr lang="zh-CN" altLang="en-US"/>
          </a:p>
        </p:txBody>
      </p:sp>
    </p:spTree>
    <p:extLst>
      <p:ext uri="{BB962C8B-B14F-4D97-AF65-F5344CB8AC3E}">
        <p14:creationId xmlns:p14="http://schemas.microsoft.com/office/powerpoint/2010/main" val="263901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1027">
            <a:extLst>
              <a:ext uri="{FF2B5EF4-FFF2-40B4-BE49-F238E27FC236}">
                <a16:creationId xmlns:a16="http://schemas.microsoft.com/office/drawing/2014/main" id="{C27A5934-C9CA-4DFF-AECD-E7DAB44AF938}"/>
              </a:ext>
            </a:extLst>
          </p:cNvPr>
          <p:cNvSpPr>
            <a:spLocks noGrp="1"/>
          </p:cNvSpPr>
          <p:nvPr>
            <p:ph type="dt" sz="half" idx="10"/>
          </p:nvPr>
        </p:nvSpPr>
        <p:spPr>
          <a:ln/>
        </p:spPr>
        <p:txBody>
          <a:bodyPr/>
          <a:lstStyle>
            <a:lvl1pPr>
              <a:defRPr/>
            </a:lvl1pPr>
          </a:lstStyle>
          <a:p>
            <a:pPr>
              <a:defRPr/>
            </a:pPr>
            <a:fld id="{0F5E1BEC-A5B6-479B-89FF-93F3B1FD9030}" type="datetime1">
              <a:rPr lang="zh-CN" altLang="en-US"/>
              <a:pPr>
                <a:defRPr/>
              </a:pPr>
              <a:t>2022/4/3</a:t>
            </a:fld>
            <a:endParaRPr lang="zh-CN" altLang="en-US"/>
          </a:p>
        </p:txBody>
      </p:sp>
      <p:sp>
        <p:nvSpPr>
          <p:cNvPr id="4" name="页脚占位符 1028">
            <a:extLst>
              <a:ext uri="{FF2B5EF4-FFF2-40B4-BE49-F238E27FC236}">
                <a16:creationId xmlns:a16="http://schemas.microsoft.com/office/drawing/2014/main" id="{1A442790-C14B-4B1F-BF83-D31089470CF5}"/>
              </a:ext>
            </a:extLst>
          </p:cNvPr>
          <p:cNvSpPr>
            <a:spLocks noGrp="1"/>
          </p:cNvSpPr>
          <p:nvPr>
            <p:ph type="ftr" sz="quarter" idx="11"/>
          </p:nvPr>
        </p:nvSpPr>
        <p:spPr>
          <a:ln/>
        </p:spPr>
        <p:txBody>
          <a:bodyPr/>
          <a:lstStyle>
            <a:lvl1pPr>
              <a:defRPr/>
            </a:lvl1pPr>
          </a:lstStyle>
          <a:p>
            <a:pPr>
              <a:defRPr/>
            </a:pPr>
            <a:endParaRPr lang="zh-CN" altLang="en-US"/>
          </a:p>
        </p:txBody>
      </p:sp>
      <p:sp>
        <p:nvSpPr>
          <p:cNvPr id="5" name="灯片编号占位符 1029">
            <a:extLst>
              <a:ext uri="{FF2B5EF4-FFF2-40B4-BE49-F238E27FC236}">
                <a16:creationId xmlns:a16="http://schemas.microsoft.com/office/drawing/2014/main" id="{286B2932-7876-4B9E-9559-5AE22F89341A}"/>
              </a:ext>
            </a:extLst>
          </p:cNvPr>
          <p:cNvSpPr>
            <a:spLocks noGrp="1"/>
          </p:cNvSpPr>
          <p:nvPr>
            <p:ph type="sldNum" sz="quarter" idx="12"/>
          </p:nvPr>
        </p:nvSpPr>
        <p:spPr>
          <a:ln/>
        </p:spPr>
        <p:txBody>
          <a:bodyPr/>
          <a:lstStyle>
            <a:lvl1pPr>
              <a:defRPr/>
            </a:lvl1pPr>
          </a:lstStyle>
          <a:p>
            <a:fld id="{8D27407B-A5E6-45C1-9EA1-5B0BA6FCB07B}" type="slidenum">
              <a:rPr lang="zh-CN" altLang="en-US"/>
              <a:pPr/>
              <a:t>‹#›</a:t>
            </a:fld>
            <a:endParaRPr lang="zh-CN" altLang="en-US"/>
          </a:p>
        </p:txBody>
      </p:sp>
    </p:spTree>
    <p:extLst>
      <p:ext uri="{BB962C8B-B14F-4D97-AF65-F5344CB8AC3E}">
        <p14:creationId xmlns:p14="http://schemas.microsoft.com/office/powerpoint/2010/main" val="21958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FEB93BC5-2418-4A98-ABD0-3E0A8A15E7F0}"/>
              </a:ext>
            </a:extLst>
          </p:cNvPr>
          <p:cNvSpPr>
            <a:spLocks noGrp="1"/>
          </p:cNvSpPr>
          <p:nvPr>
            <p:ph type="dt" sz="half" idx="10"/>
          </p:nvPr>
        </p:nvSpPr>
        <p:spPr>
          <a:ln/>
        </p:spPr>
        <p:txBody>
          <a:bodyPr/>
          <a:lstStyle>
            <a:lvl1pPr>
              <a:defRPr/>
            </a:lvl1pPr>
          </a:lstStyle>
          <a:p>
            <a:pPr>
              <a:defRPr/>
            </a:pPr>
            <a:fld id="{E4407762-4707-4D03-BB77-D2878B095A62}" type="datetime1">
              <a:rPr lang="zh-CN" altLang="en-US"/>
              <a:pPr>
                <a:defRPr/>
              </a:pPr>
              <a:t>2022/4/3</a:t>
            </a:fld>
            <a:endParaRPr lang="zh-CN" altLang="en-US"/>
          </a:p>
        </p:txBody>
      </p:sp>
      <p:sp>
        <p:nvSpPr>
          <p:cNvPr id="5" name="页脚占位符 1028">
            <a:extLst>
              <a:ext uri="{FF2B5EF4-FFF2-40B4-BE49-F238E27FC236}">
                <a16:creationId xmlns:a16="http://schemas.microsoft.com/office/drawing/2014/main" id="{6EEAC77C-E617-4261-8E68-EEEC4141948E}"/>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E8CF5B99-E492-4745-97F9-7A3F174FDA5E}"/>
              </a:ext>
            </a:extLst>
          </p:cNvPr>
          <p:cNvSpPr>
            <a:spLocks noGrp="1"/>
          </p:cNvSpPr>
          <p:nvPr>
            <p:ph type="sldNum" sz="quarter" idx="12"/>
          </p:nvPr>
        </p:nvSpPr>
        <p:spPr>
          <a:ln/>
        </p:spPr>
        <p:txBody>
          <a:bodyPr/>
          <a:lstStyle>
            <a:lvl1pPr>
              <a:defRPr/>
            </a:lvl1pPr>
          </a:lstStyle>
          <a:p>
            <a:fld id="{32FB06B6-57FE-43AD-A5A8-18881D1B4DF1}" type="slidenum">
              <a:rPr lang="zh-CN" altLang="en-US"/>
              <a:pPr/>
              <a:t>‹#›</a:t>
            </a:fld>
            <a:endParaRPr lang="zh-CN" altLang="en-US"/>
          </a:p>
        </p:txBody>
      </p:sp>
    </p:spTree>
    <p:extLst>
      <p:ext uri="{BB962C8B-B14F-4D97-AF65-F5344CB8AC3E}">
        <p14:creationId xmlns:p14="http://schemas.microsoft.com/office/powerpoint/2010/main" val="47788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1027">
            <a:extLst>
              <a:ext uri="{FF2B5EF4-FFF2-40B4-BE49-F238E27FC236}">
                <a16:creationId xmlns:a16="http://schemas.microsoft.com/office/drawing/2014/main" id="{694820EB-3AC6-40F2-BA83-DD8A26A25DD8}"/>
              </a:ext>
            </a:extLst>
          </p:cNvPr>
          <p:cNvSpPr>
            <a:spLocks noGrp="1"/>
          </p:cNvSpPr>
          <p:nvPr>
            <p:ph type="dt" sz="half" idx="10"/>
          </p:nvPr>
        </p:nvSpPr>
        <p:spPr>
          <a:ln/>
        </p:spPr>
        <p:txBody>
          <a:bodyPr/>
          <a:lstStyle>
            <a:lvl1pPr>
              <a:defRPr/>
            </a:lvl1pPr>
          </a:lstStyle>
          <a:p>
            <a:pPr>
              <a:defRPr/>
            </a:pPr>
            <a:fld id="{C669800D-BDE3-48D6-AB81-738690385B6C}" type="datetime1">
              <a:rPr lang="zh-CN" altLang="en-US"/>
              <a:pPr>
                <a:defRPr/>
              </a:pPr>
              <a:t>2022/4/3</a:t>
            </a:fld>
            <a:endParaRPr lang="zh-CN" altLang="en-US"/>
          </a:p>
        </p:txBody>
      </p:sp>
      <p:sp>
        <p:nvSpPr>
          <p:cNvPr id="5" name="页脚占位符 1028">
            <a:extLst>
              <a:ext uri="{FF2B5EF4-FFF2-40B4-BE49-F238E27FC236}">
                <a16:creationId xmlns:a16="http://schemas.microsoft.com/office/drawing/2014/main" id="{D7930563-EA60-491D-B8E1-10A3754D11DE}"/>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E5C505D3-7962-4B5A-8093-49A220BCA1E2}"/>
              </a:ext>
            </a:extLst>
          </p:cNvPr>
          <p:cNvSpPr>
            <a:spLocks noGrp="1"/>
          </p:cNvSpPr>
          <p:nvPr>
            <p:ph type="sldNum" sz="quarter" idx="12"/>
          </p:nvPr>
        </p:nvSpPr>
        <p:spPr>
          <a:ln/>
        </p:spPr>
        <p:txBody>
          <a:bodyPr/>
          <a:lstStyle>
            <a:lvl1pPr>
              <a:defRPr/>
            </a:lvl1pPr>
          </a:lstStyle>
          <a:p>
            <a:fld id="{4180F316-A66C-45A7-8BE2-8B01610D3EB5}" type="slidenum">
              <a:rPr lang="zh-CN" altLang="en-US"/>
              <a:pPr/>
              <a:t>‹#›</a:t>
            </a:fld>
            <a:endParaRPr lang="zh-CN" altLang="en-US"/>
          </a:p>
        </p:txBody>
      </p:sp>
    </p:spTree>
    <p:extLst>
      <p:ext uri="{BB962C8B-B14F-4D97-AF65-F5344CB8AC3E}">
        <p14:creationId xmlns:p14="http://schemas.microsoft.com/office/powerpoint/2010/main" val="171476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027">
            <a:extLst>
              <a:ext uri="{FF2B5EF4-FFF2-40B4-BE49-F238E27FC236}">
                <a16:creationId xmlns:a16="http://schemas.microsoft.com/office/drawing/2014/main" id="{51881210-737F-4513-94AB-660794C6C25B}"/>
              </a:ext>
            </a:extLst>
          </p:cNvPr>
          <p:cNvSpPr>
            <a:spLocks noGrp="1"/>
          </p:cNvSpPr>
          <p:nvPr>
            <p:ph type="dt" sz="half" idx="10"/>
          </p:nvPr>
        </p:nvSpPr>
        <p:spPr>
          <a:ln/>
        </p:spPr>
        <p:txBody>
          <a:bodyPr/>
          <a:lstStyle>
            <a:lvl1pPr>
              <a:defRPr/>
            </a:lvl1pPr>
          </a:lstStyle>
          <a:p>
            <a:pPr>
              <a:defRPr/>
            </a:pPr>
            <a:fld id="{9E7F2229-C786-4625-89D1-9729BEF5720C}" type="datetime1">
              <a:rPr lang="zh-CN" altLang="en-US"/>
              <a:pPr>
                <a:defRPr/>
              </a:pPr>
              <a:t>2022/4/3</a:t>
            </a:fld>
            <a:endParaRPr lang="zh-CN" altLang="en-US"/>
          </a:p>
        </p:txBody>
      </p:sp>
      <p:sp>
        <p:nvSpPr>
          <p:cNvPr id="6" name="页脚占位符 1028">
            <a:extLst>
              <a:ext uri="{FF2B5EF4-FFF2-40B4-BE49-F238E27FC236}">
                <a16:creationId xmlns:a16="http://schemas.microsoft.com/office/drawing/2014/main" id="{B67B6658-8D53-4CEF-9CF4-09343FD24490}"/>
              </a:ext>
            </a:extLst>
          </p:cNvPr>
          <p:cNvSpPr>
            <a:spLocks noGrp="1"/>
          </p:cNvSpPr>
          <p:nvPr>
            <p:ph type="ftr" sz="quarter" idx="11"/>
          </p:nvPr>
        </p:nvSpPr>
        <p:spPr>
          <a:ln/>
        </p:spPr>
        <p:txBody>
          <a:bodyPr/>
          <a:lstStyle>
            <a:lvl1pPr>
              <a:defRPr/>
            </a:lvl1pPr>
          </a:lstStyle>
          <a:p>
            <a:pPr>
              <a:defRPr/>
            </a:pPr>
            <a:endParaRPr lang="zh-CN" altLang="en-US"/>
          </a:p>
        </p:txBody>
      </p:sp>
      <p:sp>
        <p:nvSpPr>
          <p:cNvPr id="7" name="灯片编号占位符 1029">
            <a:extLst>
              <a:ext uri="{FF2B5EF4-FFF2-40B4-BE49-F238E27FC236}">
                <a16:creationId xmlns:a16="http://schemas.microsoft.com/office/drawing/2014/main" id="{C292F90A-C718-4162-B0D3-51651DF28276}"/>
              </a:ext>
            </a:extLst>
          </p:cNvPr>
          <p:cNvSpPr>
            <a:spLocks noGrp="1"/>
          </p:cNvSpPr>
          <p:nvPr>
            <p:ph type="sldNum" sz="quarter" idx="12"/>
          </p:nvPr>
        </p:nvSpPr>
        <p:spPr>
          <a:ln/>
        </p:spPr>
        <p:txBody>
          <a:bodyPr/>
          <a:lstStyle>
            <a:lvl1pPr>
              <a:defRPr/>
            </a:lvl1pPr>
          </a:lstStyle>
          <a:p>
            <a:fld id="{55C4A9C7-4A43-4AB6-8203-28E2CF1DAB48}" type="slidenum">
              <a:rPr lang="zh-CN" altLang="en-US"/>
              <a:pPr/>
              <a:t>‹#›</a:t>
            </a:fld>
            <a:endParaRPr lang="zh-CN" altLang="en-US"/>
          </a:p>
        </p:txBody>
      </p:sp>
    </p:spTree>
    <p:extLst>
      <p:ext uri="{BB962C8B-B14F-4D97-AF65-F5344CB8AC3E}">
        <p14:creationId xmlns:p14="http://schemas.microsoft.com/office/powerpoint/2010/main" val="63289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1027">
            <a:extLst>
              <a:ext uri="{FF2B5EF4-FFF2-40B4-BE49-F238E27FC236}">
                <a16:creationId xmlns:a16="http://schemas.microsoft.com/office/drawing/2014/main" id="{FC4C9867-D947-4DD2-A6EC-75958B7DD330}"/>
              </a:ext>
            </a:extLst>
          </p:cNvPr>
          <p:cNvSpPr>
            <a:spLocks noGrp="1"/>
          </p:cNvSpPr>
          <p:nvPr>
            <p:ph type="dt" sz="half" idx="10"/>
          </p:nvPr>
        </p:nvSpPr>
        <p:spPr>
          <a:ln/>
        </p:spPr>
        <p:txBody>
          <a:bodyPr/>
          <a:lstStyle>
            <a:lvl1pPr>
              <a:defRPr/>
            </a:lvl1pPr>
          </a:lstStyle>
          <a:p>
            <a:pPr>
              <a:defRPr/>
            </a:pPr>
            <a:fld id="{4EC8987B-5C64-4BF1-BCB8-D1A53BC921EF}" type="datetime1">
              <a:rPr lang="zh-CN" altLang="en-US"/>
              <a:pPr>
                <a:defRPr/>
              </a:pPr>
              <a:t>2022/4/3</a:t>
            </a:fld>
            <a:endParaRPr lang="zh-CN" altLang="en-US"/>
          </a:p>
        </p:txBody>
      </p:sp>
      <p:sp>
        <p:nvSpPr>
          <p:cNvPr id="8" name="页脚占位符 1028">
            <a:extLst>
              <a:ext uri="{FF2B5EF4-FFF2-40B4-BE49-F238E27FC236}">
                <a16:creationId xmlns:a16="http://schemas.microsoft.com/office/drawing/2014/main" id="{D8EA968A-EF93-4301-A662-2009D4258B3B}"/>
              </a:ext>
            </a:extLst>
          </p:cNvPr>
          <p:cNvSpPr>
            <a:spLocks noGrp="1"/>
          </p:cNvSpPr>
          <p:nvPr>
            <p:ph type="ftr" sz="quarter" idx="11"/>
          </p:nvPr>
        </p:nvSpPr>
        <p:spPr>
          <a:ln/>
        </p:spPr>
        <p:txBody>
          <a:bodyPr/>
          <a:lstStyle>
            <a:lvl1pPr>
              <a:defRPr/>
            </a:lvl1pPr>
          </a:lstStyle>
          <a:p>
            <a:pPr>
              <a:defRPr/>
            </a:pPr>
            <a:endParaRPr lang="zh-CN" altLang="en-US"/>
          </a:p>
        </p:txBody>
      </p:sp>
      <p:sp>
        <p:nvSpPr>
          <p:cNvPr id="9" name="灯片编号占位符 1029">
            <a:extLst>
              <a:ext uri="{FF2B5EF4-FFF2-40B4-BE49-F238E27FC236}">
                <a16:creationId xmlns:a16="http://schemas.microsoft.com/office/drawing/2014/main" id="{91BD5DF4-261F-44D3-8E0D-F9CA2C461289}"/>
              </a:ext>
            </a:extLst>
          </p:cNvPr>
          <p:cNvSpPr>
            <a:spLocks noGrp="1"/>
          </p:cNvSpPr>
          <p:nvPr>
            <p:ph type="sldNum" sz="quarter" idx="12"/>
          </p:nvPr>
        </p:nvSpPr>
        <p:spPr>
          <a:ln/>
        </p:spPr>
        <p:txBody>
          <a:bodyPr/>
          <a:lstStyle>
            <a:lvl1pPr>
              <a:defRPr/>
            </a:lvl1pPr>
          </a:lstStyle>
          <a:p>
            <a:fld id="{14C9EAE1-5F45-41C2-A68E-EAD63C50BEDC}" type="slidenum">
              <a:rPr lang="zh-CN" altLang="en-US"/>
              <a:pPr/>
              <a:t>‹#›</a:t>
            </a:fld>
            <a:endParaRPr lang="zh-CN" altLang="en-US"/>
          </a:p>
        </p:txBody>
      </p:sp>
    </p:spTree>
    <p:extLst>
      <p:ext uri="{BB962C8B-B14F-4D97-AF65-F5344CB8AC3E}">
        <p14:creationId xmlns:p14="http://schemas.microsoft.com/office/powerpoint/2010/main" val="343538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1027">
            <a:extLst>
              <a:ext uri="{FF2B5EF4-FFF2-40B4-BE49-F238E27FC236}">
                <a16:creationId xmlns:a16="http://schemas.microsoft.com/office/drawing/2014/main" id="{EB68FF99-D3DF-4B79-95DC-E837065236AA}"/>
              </a:ext>
            </a:extLst>
          </p:cNvPr>
          <p:cNvSpPr>
            <a:spLocks noGrp="1"/>
          </p:cNvSpPr>
          <p:nvPr>
            <p:ph type="dt" sz="half" idx="10"/>
          </p:nvPr>
        </p:nvSpPr>
        <p:spPr>
          <a:ln/>
        </p:spPr>
        <p:txBody>
          <a:bodyPr/>
          <a:lstStyle>
            <a:lvl1pPr>
              <a:defRPr/>
            </a:lvl1pPr>
          </a:lstStyle>
          <a:p>
            <a:pPr>
              <a:defRPr/>
            </a:pPr>
            <a:fld id="{D9B3D20A-7A12-4404-BC18-010F4CD141A8}" type="datetime1">
              <a:rPr lang="zh-CN" altLang="en-US"/>
              <a:pPr>
                <a:defRPr/>
              </a:pPr>
              <a:t>2022/4/3</a:t>
            </a:fld>
            <a:endParaRPr lang="zh-CN" altLang="en-US"/>
          </a:p>
        </p:txBody>
      </p:sp>
      <p:sp>
        <p:nvSpPr>
          <p:cNvPr id="4" name="页脚占位符 1028">
            <a:extLst>
              <a:ext uri="{FF2B5EF4-FFF2-40B4-BE49-F238E27FC236}">
                <a16:creationId xmlns:a16="http://schemas.microsoft.com/office/drawing/2014/main" id="{C05A65A6-B213-4513-9B1E-4DAE9E90BB32}"/>
              </a:ext>
            </a:extLst>
          </p:cNvPr>
          <p:cNvSpPr>
            <a:spLocks noGrp="1"/>
          </p:cNvSpPr>
          <p:nvPr>
            <p:ph type="ftr" sz="quarter" idx="11"/>
          </p:nvPr>
        </p:nvSpPr>
        <p:spPr>
          <a:ln/>
        </p:spPr>
        <p:txBody>
          <a:bodyPr/>
          <a:lstStyle>
            <a:lvl1pPr>
              <a:defRPr/>
            </a:lvl1pPr>
          </a:lstStyle>
          <a:p>
            <a:pPr>
              <a:defRPr/>
            </a:pPr>
            <a:endParaRPr lang="zh-CN" altLang="en-US"/>
          </a:p>
        </p:txBody>
      </p:sp>
      <p:sp>
        <p:nvSpPr>
          <p:cNvPr id="5" name="灯片编号占位符 1029">
            <a:extLst>
              <a:ext uri="{FF2B5EF4-FFF2-40B4-BE49-F238E27FC236}">
                <a16:creationId xmlns:a16="http://schemas.microsoft.com/office/drawing/2014/main" id="{995924A1-ADCC-4EED-88D8-4D235E7FE670}"/>
              </a:ext>
            </a:extLst>
          </p:cNvPr>
          <p:cNvSpPr>
            <a:spLocks noGrp="1"/>
          </p:cNvSpPr>
          <p:nvPr>
            <p:ph type="sldNum" sz="quarter" idx="12"/>
          </p:nvPr>
        </p:nvSpPr>
        <p:spPr>
          <a:ln/>
        </p:spPr>
        <p:txBody>
          <a:bodyPr/>
          <a:lstStyle>
            <a:lvl1pPr>
              <a:defRPr/>
            </a:lvl1pPr>
          </a:lstStyle>
          <a:p>
            <a:fld id="{7B7E0FFD-209F-4FC5-A2E3-BD7083EE2D0E}" type="slidenum">
              <a:rPr lang="zh-CN" altLang="en-US"/>
              <a:pPr/>
              <a:t>‹#›</a:t>
            </a:fld>
            <a:endParaRPr lang="zh-CN" altLang="en-US"/>
          </a:p>
        </p:txBody>
      </p:sp>
    </p:spTree>
    <p:extLst>
      <p:ext uri="{BB962C8B-B14F-4D97-AF65-F5344CB8AC3E}">
        <p14:creationId xmlns:p14="http://schemas.microsoft.com/office/powerpoint/2010/main" val="263189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a:extLst>
              <a:ext uri="{FF2B5EF4-FFF2-40B4-BE49-F238E27FC236}">
                <a16:creationId xmlns:a16="http://schemas.microsoft.com/office/drawing/2014/main" id="{34B2A213-0ACC-4CD8-BA1E-E32EB2BC46D0}"/>
              </a:ext>
            </a:extLst>
          </p:cNvPr>
          <p:cNvSpPr>
            <a:spLocks noGrp="1"/>
          </p:cNvSpPr>
          <p:nvPr>
            <p:ph type="dt" sz="half" idx="10"/>
          </p:nvPr>
        </p:nvSpPr>
        <p:spPr>
          <a:ln/>
        </p:spPr>
        <p:txBody>
          <a:bodyPr/>
          <a:lstStyle>
            <a:lvl1pPr>
              <a:defRPr/>
            </a:lvl1pPr>
          </a:lstStyle>
          <a:p>
            <a:pPr>
              <a:defRPr/>
            </a:pPr>
            <a:fld id="{3D2C3365-5B7C-4BFC-9E82-DC2898B48760}" type="datetime1">
              <a:rPr lang="zh-CN" altLang="en-US"/>
              <a:pPr>
                <a:defRPr/>
              </a:pPr>
              <a:t>2022/4/3</a:t>
            </a:fld>
            <a:endParaRPr lang="zh-CN" altLang="en-US"/>
          </a:p>
        </p:txBody>
      </p:sp>
      <p:sp>
        <p:nvSpPr>
          <p:cNvPr id="3" name="页脚占位符 1028">
            <a:extLst>
              <a:ext uri="{FF2B5EF4-FFF2-40B4-BE49-F238E27FC236}">
                <a16:creationId xmlns:a16="http://schemas.microsoft.com/office/drawing/2014/main" id="{499C9D6A-9182-4F44-8578-884F103F9BB1}"/>
              </a:ext>
            </a:extLst>
          </p:cNvPr>
          <p:cNvSpPr>
            <a:spLocks noGrp="1"/>
          </p:cNvSpPr>
          <p:nvPr>
            <p:ph type="ftr" sz="quarter" idx="11"/>
          </p:nvPr>
        </p:nvSpPr>
        <p:spPr>
          <a:ln/>
        </p:spPr>
        <p:txBody>
          <a:bodyPr/>
          <a:lstStyle>
            <a:lvl1pPr>
              <a:defRPr/>
            </a:lvl1pPr>
          </a:lstStyle>
          <a:p>
            <a:pPr>
              <a:defRPr/>
            </a:pPr>
            <a:endParaRPr lang="zh-CN" altLang="en-US"/>
          </a:p>
        </p:txBody>
      </p:sp>
      <p:sp>
        <p:nvSpPr>
          <p:cNvPr id="4" name="灯片编号占位符 1029">
            <a:extLst>
              <a:ext uri="{FF2B5EF4-FFF2-40B4-BE49-F238E27FC236}">
                <a16:creationId xmlns:a16="http://schemas.microsoft.com/office/drawing/2014/main" id="{26CC190E-DD08-4D44-922A-F1A4BCEA056A}"/>
              </a:ext>
            </a:extLst>
          </p:cNvPr>
          <p:cNvSpPr>
            <a:spLocks noGrp="1"/>
          </p:cNvSpPr>
          <p:nvPr>
            <p:ph type="sldNum" sz="quarter" idx="12"/>
          </p:nvPr>
        </p:nvSpPr>
        <p:spPr>
          <a:ln/>
        </p:spPr>
        <p:txBody>
          <a:bodyPr/>
          <a:lstStyle>
            <a:lvl1pPr>
              <a:defRPr/>
            </a:lvl1pPr>
          </a:lstStyle>
          <a:p>
            <a:fld id="{1B68FB30-BEE9-48D3-B674-E1D470C13451}" type="slidenum">
              <a:rPr lang="zh-CN" altLang="en-US"/>
              <a:pPr/>
              <a:t>‹#›</a:t>
            </a:fld>
            <a:endParaRPr lang="zh-CN" altLang="en-US"/>
          </a:p>
        </p:txBody>
      </p:sp>
    </p:spTree>
    <p:extLst>
      <p:ext uri="{BB962C8B-B14F-4D97-AF65-F5344CB8AC3E}">
        <p14:creationId xmlns:p14="http://schemas.microsoft.com/office/powerpoint/2010/main" val="406047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1027">
            <a:extLst>
              <a:ext uri="{FF2B5EF4-FFF2-40B4-BE49-F238E27FC236}">
                <a16:creationId xmlns:a16="http://schemas.microsoft.com/office/drawing/2014/main" id="{A971CB49-2CE8-4AE7-839D-BEC99C248941}"/>
              </a:ext>
            </a:extLst>
          </p:cNvPr>
          <p:cNvSpPr>
            <a:spLocks noGrp="1"/>
          </p:cNvSpPr>
          <p:nvPr>
            <p:ph type="dt" sz="half" idx="10"/>
          </p:nvPr>
        </p:nvSpPr>
        <p:spPr>
          <a:ln/>
        </p:spPr>
        <p:txBody>
          <a:bodyPr/>
          <a:lstStyle>
            <a:lvl1pPr>
              <a:defRPr/>
            </a:lvl1pPr>
          </a:lstStyle>
          <a:p>
            <a:pPr>
              <a:defRPr/>
            </a:pPr>
            <a:fld id="{7D195ACC-5F7B-489A-9C5D-9E30924B3606}" type="datetime1">
              <a:rPr lang="zh-CN" altLang="en-US"/>
              <a:pPr>
                <a:defRPr/>
              </a:pPr>
              <a:t>2022/4/3</a:t>
            </a:fld>
            <a:endParaRPr lang="zh-CN" altLang="en-US"/>
          </a:p>
        </p:txBody>
      </p:sp>
      <p:sp>
        <p:nvSpPr>
          <p:cNvPr id="6" name="页脚占位符 1028">
            <a:extLst>
              <a:ext uri="{FF2B5EF4-FFF2-40B4-BE49-F238E27FC236}">
                <a16:creationId xmlns:a16="http://schemas.microsoft.com/office/drawing/2014/main" id="{FD583A8B-1CC4-455D-9235-9102C84D6915}"/>
              </a:ext>
            </a:extLst>
          </p:cNvPr>
          <p:cNvSpPr>
            <a:spLocks noGrp="1"/>
          </p:cNvSpPr>
          <p:nvPr>
            <p:ph type="ftr" sz="quarter" idx="11"/>
          </p:nvPr>
        </p:nvSpPr>
        <p:spPr>
          <a:ln/>
        </p:spPr>
        <p:txBody>
          <a:bodyPr/>
          <a:lstStyle>
            <a:lvl1pPr>
              <a:defRPr/>
            </a:lvl1pPr>
          </a:lstStyle>
          <a:p>
            <a:pPr>
              <a:defRPr/>
            </a:pPr>
            <a:endParaRPr lang="zh-CN" altLang="en-US"/>
          </a:p>
        </p:txBody>
      </p:sp>
      <p:sp>
        <p:nvSpPr>
          <p:cNvPr id="7" name="灯片编号占位符 1029">
            <a:extLst>
              <a:ext uri="{FF2B5EF4-FFF2-40B4-BE49-F238E27FC236}">
                <a16:creationId xmlns:a16="http://schemas.microsoft.com/office/drawing/2014/main" id="{0B470A7E-2BD9-47AC-993C-09D54A949BCB}"/>
              </a:ext>
            </a:extLst>
          </p:cNvPr>
          <p:cNvSpPr>
            <a:spLocks noGrp="1"/>
          </p:cNvSpPr>
          <p:nvPr>
            <p:ph type="sldNum" sz="quarter" idx="12"/>
          </p:nvPr>
        </p:nvSpPr>
        <p:spPr>
          <a:ln/>
        </p:spPr>
        <p:txBody>
          <a:bodyPr/>
          <a:lstStyle>
            <a:lvl1pPr>
              <a:defRPr/>
            </a:lvl1pPr>
          </a:lstStyle>
          <a:p>
            <a:fld id="{AE1158B7-E0CB-464E-BF61-BDDC9C8918F8}" type="slidenum">
              <a:rPr lang="zh-CN" altLang="en-US"/>
              <a:pPr/>
              <a:t>‹#›</a:t>
            </a:fld>
            <a:endParaRPr lang="zh-CN" altLang="en-US"/>
          </a:p>
        </p:txBody>
      </p:sp>
    </p:spTree>
    <p:extLst>
      <p:ext uri="{BB962C8B-B14F-4D97-AF65-F5344CB8AC3E}">
        <p14:creationId xmlns:p14="http://schemas.microsoft.com/office/powerpoint/2010/main" val="360315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1027">
            <a:extLst>
              <a:ext uri="{FF2B5EF4-FFF2-40B4-BE49-F238E27FC236}">
                <a16:creationId xmlns:a16="http://schemas.microsoft.com/office/drawing/2014/main" id="{DB45788C-239D-4391-B97F-CA31C6B3A52A}"/>
              </a:ext>
            </a:extLst>
          </p:cNvPr>
          <p:cNvSpPr>
            <a:spLocks noGrp="1"/>
          </p:cNvSpPr>
          <p:nvPr>
            <p:ph type="dt" sz="half" idx="10"/>
          </p:nvPr>
        </p:nvSpPr>
        <p:spPr>
          <a:ln/>
        </p:spPr>
        <p:txBody>
          <a:bodyPr/>
          <a:lstStyle>
            <a:lvl1pPr>
              <a:defRPr/>
            </a:lvl1pPr>
          </a:lstStyle>
          <a:p>
            <a:pPr>
              <a:defRPr/>
            </a:pPr>
            <a:fld id="{4707A472-1844-43D4-8231-026890D3BEEB}" type="datetime1">
              <a:rPr lang="zh-CN" altLang="en-US"/>
              <a:pPr>
                <a:defRPr/>
              </a:pPr>
              <a:t>2022/4/3</a:t>
            </a:fld>
            <a:endParaRPr lang="zh-CN" altLang="en-US"/>
          </a:p>
        </p:txBody>
      </p:sp>
      <p:sp>
        <p:nvSpPr>
          <p:cNvPr id="6" name="页脚占位符 1028">
            <a:extLst>
              <a:ext uri="{FF2B5EF4-FFF2-40B4-BE49-F238E27FC236}">
                <a16:creationId xmlns:a16="http://schemas.microsoft.com/office/drawing/2014/main" id="{E2C56CA6-050E-4730-8B95-71F441FA4B4A}"/>
              </a:ext>
            </a:extLst>
          </p:cNvPr>
          <p:cNvSpPr>
            <a:spLocks noGrp="1"/>
          </p:cNvSpPr>
          <p:nvPr>
            <p:ph type="ftr" sz="quarter" idx="11"/>
          </p:nvPr>
        </p:nvSpPr>
        <p:spPr>
          <a:ln/>
        </p:spPr>
        <p:txBody>
          <a:bodyPr/>
          <a:lstStyle>
            <a:lvl1pPr>
              <a:defRPr/>
            </a:lvl1pPr>
          </a:lstStyle>
          <a:p>
            <a:pPr>
              <a:defRPr/>
            </a:pPr>
            <a:endParaRPr lang="zh-CN" altLang="en-US"/>
          </a:p>
        </p:txBody>
      </p:sp>
      <p:sp>
        <p:nvSpPr>
          <p:cNvPr id="7" name="灯片编号占位符 1029">
            <a:extLst>
              <a:ext uri="{FF2B5EF4-FFF2-40B4-BE49-F238E27FC236}">
                <a16:creationId xmlns:a16="http://schemas.microsoft.com/office/drawing/2014/main" id="{CBB4E813-423F-4483-8B35-68C7A1734369}"/>
              </a:ext>
            </a:extLst>
          </p:cNvPr>
          <p:cNvSpPr>
            <a:spLocks noGrp="1"/>
          </p:cNvSpPr>
          <p:nvPr>
            <p:ph type="sldNum" sz="quarter" idx="12"/>
          </p:nvPr>
        </p:nvSpPr>
        <p:spPr>
          <a:ln/>
        </p:spPr>
        <p:txBody>
          <a:bodyPr/>
          <a:lstStyle>
            <a:lvl1pPr>
              <a:defRPr/>
            </a:lvl1pPr>
          </a:lstStyle>
          <a:p>
            <a:fld id="{8FA8DF7A-84C8-4EF0-9616-4C8DBB847737}" type="slidenum">
              <a:rPr lang="zh-CN" altLang="en-US"/>
              <a:pPr/>
              <a:t>‹#›</a:t>
            </a:fld>
            <a:endParaRPr lang="zh-CN" altLang="en-US"/>
          </a:p>
        </p:txBody>
      </p:sp>
    </p:spTree>
    <p:extLst>
      <p:ext uri="{BB962C8B-B14F-4D97-AF65-F5344CB8AC3E}">
        <p14:creationId xmlns:p14="http://schemas.microsoft.com/office/powerpoint/2010/main" val="4293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7636A1B2-5D88-42DE-8AD0-51DA626292A8}"/>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5535C9CF-2FE6-4EC9-9DBB-69960320C23B}"/>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FEAB1E1D-2E39-407C-8AF4-D42A34F37C3C}"/>
              </a:ext>
            </a:extLst>
          </p:cNvPr>
          <p:cNvSpPr>
            <a:spLocks noGrp="1"/>
          </p:cNvSpPr>
          <p:nvPr>
            <p:ph type="dt" sz="half" idx="2"/>
          </p:nvPr>
        </p:nvSpPr>
        <p:spPr>
          <a:xfrm>
            <a:off x="457200" y="6245225"/>
            <a:ext cx="2133600" cy="476250"/>
          </a:xfrm>
          <a:prstGeom prst="rect">
            <a:avLst/>
          </a:prstGeom>
          <a:noFill/>
          <a:ln w="9525">
            <a:noFill/>
          </a:ln>
        </p:spPr>
        <p:txBody>
          <a:bodyPr/>
          <a:lstStyle>
            <a:lvl1pPr>
              <a:defRPr sz="1400" b="0" noProof="1">
                <a:cs typeface="+mn-ea"/>
              </a:defRPr>
            </a:lvl1pPr>
          </a:lstStyle>
          <a:p>
            <a:pPr>
              <a:defRPr/>
            </a:pPr>
            <a:fld id="{DD53A607-77D6-4D33-8796-D8B7BCD2C27B}" type="datetime1">
              <a:rPr lang="zh-CN" altLang="en-US"/>
              <a:pPr>
                <a:defRPr/>
              </a:pPr>
              <a:t>2022/4/3</a:t>
            </a:fld>
            <a:endParaRPr lang="zh-CN" altLang="en-US"/>
          </a:p>
        </p:txBody>
      </p:sp>
      <p:sp>
        <p:nvSpPr>
          <p:cNvPr id="1029" name="页脚占位符 1028">
            <a:extLst>
              <a:ext uri="{FF2B5EF4-FFF2-40B4-BE49-F238E27FC236}">
                <a16:creationId xmlns:a16="http://schemas.microsoft.com/office/drawing/2014/main" id="{8CBD2E96-72D7-455B-B4F5-1C23EBE1B30D}"/>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noProof="1"/>
            </a:lvl1pPr>
          </a:lstStyle>
          <a:p>
            <a:pPr>
              <a:defRPr/>
            </a:pPr>
            <a:endParaRPr lang="zh-CN" altLang="en-US"/>
          </a:p>
        </p:txBody>
      </p:sp>
      <p:sp>
        <p:nvSpPr>
          <p:cNvPr id="1030" name="灯片编号占位符 1029">
            <a:extLst>
              <a:ext uri="{FF2B5EF4-FFF2-40B4-BE49-F238E27FC236}">
                <a16:creationId xmlns:a16="http://schemas.microsoft.com/office/drawing/2014/main" id="{26AC2035-925D-4570-AEEF-EA2D4156A57F}"/>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b="0"/>
            </a:lvl1pPr>
          </a:lstStyle>
          <a:p>
            <a:fld id="{01DD2030-239B-4907-A570-4E1B65338CC1}" type="slidenum">
              <a:rPr lang="zh-CN" altLang="en-US"/>
              <a:pPr/>
              <a:t>‹#›</a:t>
            </a:fld>
            <a:endParaRPr lang="zh-CN" altLang="en-US"/>
          </a:p>
        </p:txBody>
      </p:sp>
      <p:pic>
        <p:nvPicPr>
          <p:cNvPr id="1031" name="图片 1030" descr="PPT947">
            <a:extLst>
              <a:ext uri="{FF2B5EF4-FFF2-40B4-BE49-F238E27FC236}">
                <a16:creationId xmlns:a16="http://schemas.microsoft.com/office/drawing/2014/main" id="{750B4A0B-0C88-4551-A721-9D022B87B3B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a16="http://schemas.microsoft.com/office/drawing/2014/main" id="{8BC0991C-4918-4E6E-9EAC-FD10B7215FB6}"/>
              </a:ext>
            </a:extLst>
          </p:cNvPr>
          <p:cNvSpPr/>
          <p:nvPr userDrawn="1"/>
        </p:nvSpPr>
        <p:spPr>
          <a:xfrm>
            <a:off x="0" y="0"/>
            <a:ext cx="1619250" cy="76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a:extLst>
              <a:ext uri="{FF2B5EF4-FFF2-40B4-BE49-F238E27FC236}">
                <a16:creationId xmlns:a16="http://schemas.microsoft.com/office/drawing/2014/main" id="{6A610BBA-EB87-40C1-B926-A5C0AB7E21DF}"/>
              </a:ext>
            </a:extLst>
          </p:cNvPr>
          <p:cNvSpPr/>
          <p:nvPr userDrawn="1"/>
        </p:nvSpPr>
        <p:spPr>
          <a:xfrm>
            <a:off x="-324544" y="-99392"/>
            <a:ext cx="2160240" cy="923330"/>
          </a:xfrm>
          <a:prstGeom prst="rect">
            <a:avLst/>
          </a:prstGeom>
          <a:noFill/>
        </p:spPr>
        <p:txBody>
          <a:bodyPr>
            <a:spAutoFit/>
          </a:bodyPr>
          <a:lstStyle/>
          <a:p>
            <a:pPr algn="ctr">
              <a:defRPr/>
            </a:pPr>
            <a:r>
              <a:rPr lang="zh-CN" alt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华联</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ctr" rtl="0" eaLnBrk="0" fontAlgn="base" hangingPunct="0">
        <a:spcBef>
          <a:spcPct val="0"/>
        </a:spcBef>
        <a:spcAft>
          <a:spcPct val="0"/>
        </a:spcAft>
        <a:defRPr sz="4400" kern="12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Arial" pitchFamily="34" charset="0"/>
          <a:ea typeface="宋体" pitchFamily="2" charset="-122"/>
        </a:defRPr>
      </a:lvl2pPr>
      <a:lvl3pPr algn="ctr" rtl="0" eaLnBrk="0" fontAlgn="base" hangingPunct="0">
        <a:spcBef>
          <a:spcPct val="0"/>
        </a:spcBef>
        <a:spcAft>
          <a:spcPct val="0"/>
        </a:spcAft>
        <a:defRPr sz="4400">
          <a:solidFill>
            <a:srgbClr val="000000"/>
          </a:solidFill>
          <a:latin typeface="Arial" pitchFamily="34" charset="0"/>
          <a:ea typeface="宋体" pitchFamily="2" charset="-122"/>
        </a:defRPr>
      </a:lvl3pPr>
      <a:lvl4pPr algn="ctr" rtl="0" eaLnBrk="0" fontAlgn="base" hangingPunct="0">
        <a:spcBef>
          <a:spcPct val="0"/>
        </a:spcBef>
        <a:spcAft>
          <a:spcPct val="0"/>
        </a:spcAft>
        <a:defRPr sz="4400">
          <a:solidFill>
            <a:srgbClr val="000000"/>
          </a:solidFill>
          <a:latin typeface="Arial" pitchFamily="34" charset="0"/>
          <a:ea typeface="宋体" pitchFamily="2" charset="-122"/>
        </a:defRPr>
      </a:lvl4pPr>
      <a:lvl5pPr algn="ctr" rtl="0" eaLnBrk="0" fontAlgn="base" hangingPunct="0">
        <a:spcBef>
          <a:spcPct val="0"/>
        </a:spcBef>
        <a:spcAft>
          <a:spcPct val="0"/>
        </a:spcAft>
        <a:defRPr sz="4400">
          <a:solidFill>
            <a:srgbClr val="000000"/>
          </a:solidFill>
          <a:latin typeface="Arial" pitchFamily="34" charset="0"/>
          <a:ea typeface="宋体" pitchFamily="2" charset="-122"/>
        </a:defRPr>
      </a:lvl5pPr>
      <a:lvl6pPr marL="457200" algn="ctr" rtl="0" fontAlgn="base">
        <a:spcBef>
          <a:spcPct val="0"/>
        </a:spcBef>
        <a:spcAft>
          <a:spcPct val="0"/>
        </a:spcAft>
        <a:defRPr sz="4400">
          <a:solidFill>
            <a:srgbClr val="000000"/>
          </a:solidFill>
          <a:latin typeface="Arial" pitchFamily="34" charset="0"/>
          <a:ea typeface="宋体" pitchFamily="2" charset="-122"/>
        </a:defRPr>
      </a:lvl6pPr>
      <a:lvl7pPr marL="914400" algn="ctr" rtl="0" fontAlgn="base">
        <a:spcBef>
          <a:spcPct val="0"/>
        </a:spcBef>
        <a:spcAft>
          <a:spcPct val="0"/>
        </a:spcAft>
        <a:defRPr sz="4400">
          <a:solidFill>
            <a:srgbClr val="000000"/>
          </a:solidFill>
          <a:latin typeface="Arial" pitchFamily="34" charset="0"/>
          <a:ea typeface="宋体" pitchFamily="2" charset="-122"/>
        </a:defRPr>
      </a:lvl7pPr>
      <a:lvl8pPr marL="1371600" algn="ctr" rtl="0" fontAlgn="base">
        <a:spcBef>
          <a:spcPct val="0"/>
        </a:spcBef>
        <a:spcAft>
          <a:spcPct val="0"/>
        </a:spcAft>
        <a:defRPr sz="4400">
          <a:solidFill>
            <a:srgbClr val="000000"/>
          </a:solidFill>
          <a:latin typeface="Arial" pitchFamily="34" charset="0"/>
          <a:ea typeface="宋体" pitchFamily="2" charset="-122"/>
        </a:defRPr>
      </a:lvl8pPr>
      <a:lvl9pPr marL="1828800" algn="ctr" rtl="0" fontAlgn="base">
        <a:spcBef>
          <a:spcPct val="0"/>
        </a:spcBef>
        <a:spcAft>
          <a:spcPct val="0"/>
        </a:spcAft>
        <a:defRPr sz="4400">
          <a:solidFill>
            <a:srgbClr val="000000"/>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0000"/>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rgbClr val="000000"/>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000000"/>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000000"/>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000000"/>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000000"/>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6.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3.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4.xml"/><Relationship Id="rId5" Type="http://schemas.microsoft.com/office/2007/relationships/hdphoto" Target="../media/hdphoto2.wdp"/><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3630707" y="2382387"/>
            <a:ext cx="1714500" cy="621897"/>
          </a:xfrm>
        </p:spPr>
        <p:txBody>
          <a:bodyPr>
            <a:noAutofit/>
          </a:bodyPr>
          <a:lstStyle/>
          <a:p>
            <a:pPr lvl="0"/>
            <a:r>
              <a:rPr lang="zh-CN" altLang="en-US" sz="3000" b="1" dirty="0"/>
              <a:t>第四章</a:t>
            </a:r>
          </a:p>
        </p:txBody>
      </p:sp>
      <p:sp>
        <p:nvSpPr>
          <p:cNvPr id="4" name="标题 3"/>
          <p:cNvSpPr>
            <a:spLocks noGrp="1"/>
          </p:cNvSpPr>
          <p:nvPr>
            <p:ph type="title"/>
          </p:nvPr>
        </p:nvSpPr>
        <p:spPr>
          <a:xfrm>
            <a:off x="2174197" y="3051964"/>
            <a:ext cx="4795606" cy="1224851"/>
          </a:xfrm>
        </p:spPr>
        <p:txBody>
          <a:bodyPr>
            <a:normAutofit/>
          </a:bodyPr>
          <a:lstStyle/>
          <a:p>
            <a:r>
              <a:rPr lang="zh-CN" altLang="en-US" sz="5400" dirty="0"/>
              <a:t>磁路与变压器</a:t>
            </a:r>
          </a:p>
        </p:txBody>
      </p:sp>
      <p:sp>
        <p:nvSpPr>
          <p:cNvPr id="2" name="矩形: 圆角 1">
            <a:extLst>
              <a:ext uri="{FF2B5EF4-FFF2-40B4-BE49-F238E27FC236}">
                <a16:creationId xmlns:a16="http://schemas.microsoft.com/office/drawing/2014/main" id="{A442F039-E230-4958-84AF-2BE8C072250B}"/>
              </a:ext>
            </a:extLst>
          </p:cNvPr>
          <p:cNvSpPr/>
          <p:nvPr/>
        </p:nvSpPr>
        <p:spPr>
          <a:xfrm>
            <a:off x="3630706" y="2274196"/>
            <a:ext cx="1714500" cy="730088"/>
          </a:xfrm>
          <a:prstGeom prst="roundRect">
            <a:avLst/>
          </a:prstGeom>
          <a:noFill/>
          <a:ln w="57150">
            <a:solidFill>
              <a:srgbClr val="1A6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486543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2698229"/>
              </a:xfrm>
              <a:prstGeom prst="rect">
                <a:avLst/>
              </a:prstGeom>
            </p:spPr>
            <p:txBody>
              <a:bodyPr vert="horz" lIns="68580" tIns="34290" rIns="68580" bIns="34290" rtlCol="0" anchor="b">
                <a:no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2.	</a:t>
                </a:r>
                <a:r>
                  <a:rPr lang="zh-CN" altLang="en-US" sz="1800" b="0" dirty="0">
                    <a:solidFill>
                      <a:srgbClr val="000000"/>
                    </a:solidFill>
                    <a:latin typeface="+mn-ea"/>
                    <a:ea typeface="+mn-ea"/>
                  </a:rPr>
                  <a:t>磁路的欧姆定律</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磁路中的磁通量</a:t>
                </a:r>
                <a:r>
                  <a:rPr lang="en-US" altLang="zh-CN" sz="1800" b="0" dirty="0">
                    <a:solidFill>
                      <a:srgbClr val="000000"/>
                    </a:solidFill>
                    <a:latin typeface="+mn-ea"/>
                    <a:ea typeface="+mn-ea"/>
                  </a:rPr>
                  <a:t>ϕ</a:t>
                </a:r>
                <a:r>
                  <a:rPr lang="zh-CN" altLang="en-US" sz="1800" b="0" dirty="0">
                    <a:solidFill>
                      <a:srgbClr val="000000"/>
                    </a:solidFill>
                    <a:latin typeface="+mn-ea"/>
                    <a:ea typeface="+mn-ea"/>
                  </a:rPr>
                  <a:t>与磁通势</a:t>
                </a:r>
                <a:r>
                  <a:rPr lang="en-US" altLang="zh-CN" sz="1800" b="0" dirty="0">
                    <a:solidFill>
                      <a:srgbClr val="000000"/>
                    </a:solidFill>
                    <a:latin typeface="+mn-ea"/>
                    <a:ea typeface="+mn-ea"/>
                  </a:rPr>
                  <a:t>NI</a:t>
                </a:r>
                <a:r>
                  <a:rPr lang="zh-CN" altLang="en-US" sz="1800" b="0" dirty="0">
                    <a:solidFill>
                      <a:srgbClr val="000000"/>
                    </a:solidFill>
                    <a:latin typeface="+mn-ea"/>
                    <a:ea typeface="+mn-ea"/>
                  </a:rPr>
                  <a:t>（线圈的匝数和电流的乘积）成正比，与磁阻</a:t>
                </a:r>
                <a14:m>
                  <m:oMath xmlns:m="http://schemas.openxmlformats.org/officeDocument/2006/math">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𝑅</m:t>
                        </m:r>
                      </m:e>
                      <m:sub>
                        <m:r>
                          <a:rPr lang="en-US" altLang="zh-CN" sz="1800" i="1">
                            <a:solidFill>
                              <a:srgbClr val="000000"/>
                            </a:solidFill>
                            <a:latin typeface="Cambria Math" panose="02040503050406030204" pitchFamily="18" charset="0"/>
                          </a:rPr>
                          <m:t>𝑚</m:t>
                        </m:r>
                      </m:sub>
                    </m:sSub>
                  </m:oMath>
                </a14:m>
                <a:r>
                  <a:rPr lang="zh-CN" altLang="en-US" sz="1800" b="0" dirty="0">
                    <a:solidFill>
                      <a:srgbClr val="000000"/>
                    </a:solidFill>
                    <a:latin typeface="+mn-ea"/>
                    <a:ea typeface="+mn-ea"/>
                  </a:rPr>
                  <a:t>成反比，这一关系与电路中的欧姆定律在形式上相近，通常称为磁路的欧姆定律，可用公式表示：</a:t>
                </a:r>
              </a:p>
              <a:p>
                <a:pPr fontAlgn="ctr">
                  <a:lnSpc>
                    <a:spcPts val="2700"/>
                  </a:lnSpc>
                </a:pPr>
                <a14:m>
                  <m:oMathPara xmlns:m="http://schemas.openxmlformats.org/officeDocument/2006/math">
                    <m:oMathParaPr>
                      <m:jc m:val="centerGroup"/>
                    </m:oMathParaPr>
                    <m:oMath xmlns:m="http://schemas.openxmlformats.org/officeDocument/2006/math">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𝑅</m:t>
                          </m:r>
                        </m:e>
                        <m:sub>
                          <m:r>
                            <a:rPr lang="en-US" altLang="zh-CN" sz="1800" i="1">
                              <a:solidFill>
                                <a:srgbClr val="000000"/>
                              </a:solidFill>
                              <a:latin typeface="Cambria Math" panose="02040503050406030204" pitchFamily="18" charset="0"/>
                            </a:rPr>
                            <m:t>𝑚</m:t>
                          </m:r>
                        </m:sub>
                      </m:sSub>
                      <m:r>
                        <a:rPr lang="en-US" altLang="zh-CN" sz="1800" i="1">
                          <a:solidFill>
                            <a:srgbClr val="000000"/>
                          </a:solidFill>
                          <a:latin typeface="Cambria Math" panose="02040503050406030204" pitchFamily="18" charset="0"/>
                        </a:rPr>
                        <m:t>=</m:t>
                      </m:r>
                      <m:f>
                        <m:fPr>
                          <m:ctrlPr>
                            <a:rPr lang="zh-CN" altLang="zh-CN" sz="1800" i="1">
                              <a:solidFill>
                                <a:srgbClr val="000000"/>
                              </a:solidFill>
                              <a:latin typeface="Cambria Math" panose="02040503050406030204" pitchFamily="18" charset="0"/>
                            </a:rPr>
                          </m:ctrlPr>
                        </m:fPr>
                        <m:num>
                          <m:r>
                            <a:rPr lang="en-US" altLang="zh-CN" sz="1800" i="1">
                              <a:solidFill>
                                <a:srgbClr val="000000"/>
                              </a:solidFill>
                              <a:latin typeface="Cambria Math" panose="02040503050406030204" pitchFamily="18" charset="0"/>
                            </a:rPr>
                            <m:t>𝐿</m:t>
                          </m:r>
                        </m:num>
                        <m:den>
                          <m:r>
                            <a:rPr lang="en-US" altLang="zh-CN" sz="1800" i="1">
                              <a:solidFill>
                                <a:srgbClr val="000000"/>
                              </a:solidFill>
                              <a:latin typeface="Cambria Math" panose="02040503050406030204" pitchFamily="18" charset="0"/>
                            </a:rPr>
                            <m:t>𝜇</m:t>
                          </m:r>
                          <m:r>
                            <a:rPr lang="en-US" altLang="zh-CN" sz="1800" i="1">
                              <a:solidFill>
                                <a:srgbClr val="000000"/>
                              </a:solidFill>
                              <a:latin typeface="Cambria Math" panose="02040503050406030204" pitchFamily="18" charset="0"/>
                            </a:rPr>
                            <m:t>𝑆</m:t>
                          </m:r>
                        </m:den>
                      </m:f>
                    </m:oMath>
                  </m:oMathPara>
                </a14:m>
                <a:endParaRPr lang="zh-CN" altLang="en-US"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857251"/>
                <a:ext cx="8158433" cy="2698229"/>
              </a:xfrm>
              <a:prstGeom prst="rect">
                <a:avLst/>
              </a:prstGeom>
              <a:blipFill>
                <a:blip r:embed="rId4"/>
                <a:stretch>
                  <a:fillRect l="-897" r="-972" b="-452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71917722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811077"/>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二、电流的磁场</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（一）通电直导体产生的磁场</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当电流流过导体时，在导体周围会产生磁场，通常将载流导体产生磁场的现象称为电流的磁效应。磁场的方向由右手螺旋定则确定。</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通电直导体产生的磁场方向判定方法是：用右手握住直导线，让伸直的大拇指所指的方向跟电流的方向一致，那么弯曲的四指所指的方向就是磁感线的环绕方向。通电直导体产生的磁场强弱与流过导体的电流大小成正比。</a:t>
            </a:r>
            <a:endParaRPr lang="zh-CN" altLang="zh-CN" sz="1800" b="0" dirty="0">
              <a:solidFill>
                <a:srgbClr val="000000"/>
              </a:solidFill>
              <a:latin typeface="+mn-ea"/>
              <a:ea typeface="+mn-ea"/>
            </a:endParaRPr>
          </a:p>
        </p:txBody>
      </p:sp>
      <p:pic>
        <p:nvPicPr>
          <p:cNvPr id="2" name="图片 1">
            <a:extLst>
              <a:ext uri="{FF2B5EF4-FFF2-40B4-BE49-F238E27FC236}">
                <a16:creationId xmlns:a16="http://schemas.microsoft.com/office/drawing/2014/main" id="{731278C0-5BF9-4575-9591-2465F4EB2473}"/>
              </a:ext>
            </a:extLst>
          </p:cNvPr>
          <p:cNvPicPr>
            <a:picLocks noChangeAspect="1"/>
          </p:cNvPicPr>
          <p:nvPr/>
        </p:nvPicPr>
        <p:blipFill>
          <a:blip r:embed="rId4"/>
          <a:stretch>
            <a:fillRect/>
          </a:stretch>
        </p:blipFill>
        <p:spPr>
          <a:xfrm>
            <a:off x="6576817" y="1221078"/>
            <a:ext cx="1304261" cy="1599566"/>
          </a:xfrm>
          <a:prstGeom prst="rect">
            <a:avLst/>
          </a:prstGeom>
        </p:spPr>
      </p:pic>
    </p:spTree>
    <p:custDataLst>
      <p:tags r:id="rId1"/>
    </p:custDataLst>
    <p:extLst>
      <p:ext uri="{BB962C8B-B14F-4D97-AF65-F5344CB8AC3E}">
        <p14:creationId xmlns:p14="http://schemas.microsoft.com/office/powerpoint/2010/main" val="317588171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221462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（二）通电线圈的磁场</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当电流流过线圈时，在线圈周围也会产生磁场，磁场方向的判定方法是：用右手握住线圈，让弯曲的四指所指方向跟电流的方向一致，那么人拇指所指的方向就是线圈内部磁感线的方向，也就是说，大拇指指向通电线圈的</a:t>
            </a:r>
            <a:r>
              <a:rPr lang="en-US" altLang="zh-CN" sz="1800" b="0" dirty="0">
                <a:solidFill>
                  <a:srgbClr val="000000"/>
                </a:solidFill>
                <a:latin typeface="+mn-ea"/>
                <a:ea typeface="+mn-ea"/>
              </a:rPr>
              <a:t>N</a:t>
            </a:r>
            <a:r>
              <a:rPr lang="zh-CN" altLang="en-US" sz="1800" b="0" dirty="0">
                <a:solidFill>
                  <a:srgbClr val="000000"/>
                </a:solidFill>
                <a:latin typeface="+mn-ea"/>
                <a:ea typeface="+mn-ea"/>
              </a:rPr>
              <a:t>极。</a:t>
            </a:r>
            <a:endParaRPr lang="zh-CN" altLang="zh-CN" sz="1800" b="0" dirty="0">
              <a:solidFill>
                <a:srgbClr val="000000"/>
              </a:solidFill>
              <a:latin typeface="+mn-ea"/>
              <a:ea typeface="+mn-ea"/>
            </a:endParaRPr>
          </a:p>
        </p:txBody>
      </p:sp>
      <p:pic>
        <p:nvPicPr>
          <p:cNvPr id="4" name="图片 3">
            <a:extLst>
              <a:ext uri="{FF2B5EF4-FFF2-40B4-BE49-F238E27FC236}">
                <a16:creationId xmlns:a16="http://schemas.microsoft.com/office/drawing/2014/main" id="{C4948279-E417-40EB-8841-902FDDD1F91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1182" y="3429000"/>
            <a:ext cx="2341636" cy="1118641"/>
          </a:xfrm>
          <a:prstGeom prst="rect">
            <a:avLst/>
          </a:prstGeom>
          <a:noFill/>
        </p:spPr>
      </p:pic>
    </p:spTree>
    <p:custDataLst>
      <p:tags r:id="rId1"/>
    </p:custDataLst>
    <p:extLst>
      <p:ext uri="{BB962C8B-B14F-4D97-AF65-F5344CB8AC3E}">
        <p14:creationId xmlns:p14="http://schemas.microsoft.com/office/powerpoint/2010/main" val="409102707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215217"/>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三、磁场对通电直导体的作用</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（一）电磁力</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在磁铁的两极中悬挂一根与磁感线方向垂直的直导体，当导体中不通电流时，导体静止不动；而当有电流通过导体时，导体就会在磁铁中移动；当改变电流的流向时导体移动的方向也相应改变。由此可见，通电导体在磁场中受到磁场力的作用。我们把通电导体在磁场中所受到的作用力称为电磁力。</a:t>
            </a:r>
            <a:endParaRPr lang="zh-CN" altLang="zh-CN" sz="1800" b="0" dirty="0">
              <a:solidFill>
                <a:srgbClr val="000000"/>
              </a:solidFill>
              <a:latin typeface="+mn-ea"/>
              <a:ea typeface="+mn-ea"/>
            </a:endParaRPr>
          </a:p>
        </p:txBody>
      </p:sp>
      <p:pic>
        <p:nvPicPr>
          <p:cNvPr id="4" name="currentImg" descr="u=1791200954,1405359056&amp;fm=26&amp;gp=0">
            <a:extLst>
              <a:ext uri="{FF2B5EF4-FFF2-40B4-BE49-F238E27FC236}">
                <a16:creationId xmlns:a16="http://schemas.microsoft.com/office/drawing/2014/main" id="{66CAAACA-5F5C-4F0A-807B-28B615665CBC}"/>
              </a:ext>
            </a:extLst>
          </p:cNvPr>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668755" y="4416479"/>
            <a:ext cx="1806491" cy="1275099"/>
          </a:xfrm>
          <a:prstGeom prst="rect">
            <a:avLst/>
          </a:prstGeom>
          <a:noFill/>
          <a:ln>
            <a:noFill/>
          </a:ln>
        </p:spPr>
      </p:pic>
    </p:spTree>
    <p:custDataLst>
      <p:tags r:id="rId1"/>
    </p:custDataLst>
    <p:extLst>
      <p:ext uri="{BB962C8B-B14F-4D97-AF65-F5344CB8AC3E}">
        <p14:creationId xmlns:p14="http://schemas.microsoft.com/office/powerpoint/2010/main" val="186018283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221462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（二）电磁铁的概念</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根据通电导体产生磁场的现象可制成电磁铁。电磁铁是利用铁心线圈通电后产生的吸引力使衔铁动作的。衔铁的动作可以使其他机械装置产生联动。当电源断开时，电磁铁的磁性随之消失，衔铁或其他部件即被释放。</a:t>
            </a:r>
            <a:endParaRPr lang="zh-CN" altLang="zh-CN" sz="1800" b="0" dirty="0">
              <a:solidFill>
                <a:srgbClr val="000000"/>
              </a:solidFill>
              <a:latin typeface="+mn-ea"/>
              <a:ea typeface="+mn-ea"/>
            </a:endParaRPr>
          </a:p>
        </p:txBody>
      </p:sp>
      <p:pic>
        <p:nvPicPr>
          <p:cNvPr id="5" name="图片 4" descr="d91a59b88ddd9f9eb8815238df8f1f3">
            <a:extLst>
              <a:ext uri="{FF2B5EF4-FFF2-40B4-BE49-F238E27FC236}">
                <a16:creationId xmlns:a16="http://schemas.microsoft.com/office/drawing/2014/main" id="{B92CCD35-5EC5-4849-B77E-DA2B1614A887}"/>
              </a:ext>
            </a:extLst>
          </p:cNvPr>
          <p:cNvPicPr/>
          <p:nvPr/>
        </p:nvPicPr>
        <p:blipFill>
          <a:blip r:embed="rId4" cstate="print">
            <a:grayscl/>
            <a:biLevel thresh="50000"/>
            <a:extLst>
              <a:ext uri="{28A0092B-C50C-407E-A947-70E740481C1C}">
                <a14:useLocalDpi xmlns:a14="http://schemas.microsoft.com/office/drawing/2010/main" val="0"/>
              </a:ext>
            </a:extLst>
          </a:blip>
          <a:srcRect l="9019" t="5247" r="17647" b="43440"/>
          <a:stretch>
            <a:fillRect/>
          </a:stretch>
        </p:blipFill>
        <p:spPr bwMode="auto">
          <a:xfrm>
            <a:off x="3690713" y="3429000"/>
            <a:ext cx="1762574" cy="1467162"/>
          </a:xfrm>
          <a:prstGeom prst="rect">
            <a:avLst/>
          </a:prstGeom>
          <a:noFill/>
          <a:ln>
            <a:noFill/>
          </a:ln>
        </p:spPr>
      </p:pic>
    </p:spTree>
    <p:custDataLst>
      <p:tags r:id="rId1"/>
    </p:custDataLst>
    <p:extLst>
      <p:ext uri="{BB962C8B-B14F-4D97-AF65-F5344CB8AC3E}">
        <p14:creationId xmlns:p14="http://schemas.microsoft.com/office/powerpoint/2010/main" val="413020714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365385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marL="342900" indent="-342900" fontAlgn="ctr">
              <a:lnSpc>
                <a:spcPts val="2700"/>
              </a:lnSpc>
              <a:buAutoNum type="arabicPeriod"/>
            </a:pPr>
            <a:r>
              <a:rPr lang="zh-CN" altLang="en-US" sz="1800" b="0" dirty="0">
                <a:solidFill>
                  <a:srgbClr val="000000"/>
                </a:solidFill>
                <a:latin typeface="+mn-ea"/>
                <a:ea typeface="+mn-ea"/>
              </a:rPr>
              <a:t>电磁铁的组成与结构</a:t>
            </a:r>
            <a:endParaRPr lang="en-US" altLang="zh-CN" sz="1800" b="0" dirty="0">
              <a:solidFill>
                <a:srgbClr val="000000"/>
              </a:solidFill>
              <a:latin typeface="+mn-ea"/>
              <a:ea typeface="+mn-ea"/>
            </a:endParaRPr>
          </a:p>
          <a:p>
            <a:pPr marL="342900" indent="-342900" fontAlgn="ctr">
              <a:lnSpc>
                <a:spcPts val="2700"/>
              </a:lnSpc>
              <a:buAutoNum type="arabicPeriod"/>
            </a:pPr>
            <a:endParaRPr lang="en-US" altLang="zh-CN" sz="1800" b="0" dirty="0">
              <a:solidFill>
                <a:srgbClr val="000000"/>
              </a:solidFill>
              <a:latin typeface="+mn-ea"/>
              <a:ea typeface="+mn-ea"/>
            </a:endParaRPr>
          </a:p>
          <a:p>
            <a:pPr marL="342900" indent="-342900" fontAlgn="ctr">
              <a:lnSpc>
                <a:spcPts val="2700"/>
              </a:lnSpc>
              <a:buAutoNum type="arabicPeriod"/>
            </a:pPr>
            <a:endParaRPr lang="en-US" altLang="zh-CN" sz="1800" b="0" dirty="0">
              <a:solidFill>
                <a:srgbClr val="000000"/>
              </a:solidFill>
              <a:latin typeface="+mn-ea"/>
              <a:ea typeface="+mn-ea"/>
            </a:endParaRPr>
          </a:p>
          <a:p>
            <a:pPr marL="342900" indent="-342900" fontAlgn="ctr">
              <a:lnSpc>
                <a:spcPts val="2700"/>
              </a:lnSpc>
              <a:buAutoNum type="arabicPeriod"/>
            </a:pPr>
            <a:endParaRPr lang="en-US" altLang="zh-CN" sz="1800" b="0" dirty="0">
              <a:solidFill>
                <a:srgbClr val="000000"/>
              </a:solidFill>
              <a:latin typeface="+mn-ea"/>
              <a:ea typeface="+mn-ea"/>
            </a:endParaRPr>
          </a:p>
          <a:p>
            <a:pPr marL="342900" indent="-342900" fontAlgn="ctr">
              <a:lnSpc>
                <a:spcPts val="2700"/>
              </a:lnSpc>
              <a:buAutoNum type="arabicPeriod"/>
            </a:pPr>
            <a:endParaRPr lang="en-US" altLang="zh-CN" sz="1800" b="0" dirty="0">
              <a:solidFill>
                <a:srgbClr val="000000"/>
              </a:solidFill>
              <a:latin typeface="+mn-ea"/>
              <a:ea typeface="+mn-ea"/>
            </a:endParaRPr>
          </a:p>
          <a:p>
            <a:pPr marL="342900" indent="-342900" fontAlgn="ctr">
              <a:lnSpc>
                <a:spcPts val="2700"/>
              </a:lnSpc>
              <a:buAutoNum type="arabicPeriod"/>
            </a:pPr>
            <a:endParaRPr lang="en-US" altLang="zh-CN" sz="1800" b="0" dirty="0">
              <a:solidFill>
                <a:srgbClr val="000000"/>
              </a:solidFill>
              <a:latin typeface="+mn-ea"/>
              <a:ea typeface="+mn-ea"/>
            </a:endParaRPr>
          </a:p>
          <a:p>
            <a:pPr marL="342900" indent="-342900" fontAlgn="ctr">
              <a:lnSpc>
                <a:spcPts val="2700"/>
              </a:lnSpc>
              <a:buAutoNum type="arabicPeriod"/>
            </a:pPr>
            <a:r>
              <a:rPr lang="zh-CN" altLang="en-US" sz="1800" b="0" dirty="0">
                <a:solidFill>
                  <a:srgbClr val="000000"/>
                </a:solidFill>
                <a:latin typeface="+mn-ea"/>
                <a:ea typeface="+mn-ea"/>
              </a:rPr>
              <a:t>电磁铁的类型</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电磁铁广泛地应用在继电器、接触器及自动装置中。电磁铁分为直流和交流两种，在汽车上应用的是直流电磁铁。</a:t>
            </a:r>
            <a:endParaRPr lang="en-US" altLang="zh-CN" sz="1800" b="0" dirty="0">
              <a:solidFill>
                <a:srgbClr val="000000"/>
              </a:solidFill>
              <a:latin typeface="+mn-ea"/>
              <a:ea typeface="+mn-ea"/>
            </a:endParaRPr>
          </a:p>
        </p:txBody>
      </p:sp>
      <p:pic>
        <p:nvPicPr>
          <p:cNvPr id="3" name="图片 2">
            <a:extLst>
              <a:ext uri="{FF2B5EF4-FFF2-40B4-BE49-F238E27FC236}">
                <a16:creationId xmlns:a16="http://schemas.microsoft.com/office/drawing/2014/main" id="{71BE5028-CCF7-4D67-B5B3-E611091E5166}"/>
              </a:ext>
            </a:extLst>
          </p:cNvPr>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2550202" y="1935692"/>
            <a:ext cx="3419631" cy="1496968"/>
          </a:xfrm>
          <a:prstGeom prst="rect">
            <a:avLst/>
          </a:prstGeom>
          <a:noFill/>
          <a:ln>
            <a:noFill/>
          </a:ln>
        </p:spPr>
      </p:pic>
    </p:spTree>
    <p:custDataLst>
      <p:tags r:id="rId1"/>
    </p:custDataLst>
    <p:extLst>
      <p:ext uri="{BB962C8B-B14F-4D97-AF65-F5344CB8AC3E}">
        <p14:creationId xmlns:p14="http://schemas.microsoft.com/office/powerpoint/2010/main" val="114295832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215217"/>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四、电磁感应</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（一）导体在磁场中作切割磁感线运动产生感应电动势</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在磁场中的导体作切割磁感线运动时，就会在导体中产生感应电动势，若磁场中的导体构成闭合回路，就会在导体中产生感应电流。感应电动势或感应电流的方向可用右手定则来判断。</a:t>
            </a:r>
            <a:endParaRPr lang="zh-CN" altLang="zh-CN" sz="1800" b="0" dirty="0">
              <a:solidFill>
                <a:srgbClr val="000000"/>
              </a:solidFill>
              <a:latin typeface="+mn-ea"/>
              <a:ea typeface="+mn-ea"/>
            </a:endParaRPr>
          </a:p>
        </p:txBody>
      </p:sp>
      <p:pic>
        <p:nvPicPr>
          <p:cNvPr id="5" name="currentImg" descr="u=2754306155,4095943864&amp;fm=26&amp;gp=0">
            <a:extLst>
              <a:ext uri="{FF2B5EF4-FFF2-40B4-BE49-F238E27FC236}">
                <a16:creationId xmlns:a16="http://schemas.microsoft.com/office/drawing/2014/main" id="{E2FF49BF-3A0A-4557-8C62-30936CD30530}"/>
              </a:ext>
            </a:extLst>
          </p:cNvPr>
          <p:cNvPicPr/>
          <p:nvPr/>
        </p:nvPicPr>
        <p:blipFill>
          <a:blip r:embed="rId4" cstate="print">
            <a:grayscl/>
            <a:extLst>
              <a:ext uri="{28A0092B-C50C-407E-A947-70E740481C1C}">
                <a14:useLocalDpi xmlns:a14="http://schemas.microsoft.com/office/drawing/2010/main" val="0"/>
              </a:ext>
            </a:extLst>
          </a:blip>
          <a:srcRect t="15686" r="60912" b="14510"/>
          <a:stretch>
            <a:fillRect/>
          </a:stretch>
        </p:blipFill>
        <p:spPr bwMode="auto">
          <a:xfrm>
            <a:off x="3666295" y="4241279"/>
            <a:ext cx="1811410" cy="1470558"/>
          </a:xfrm>
          <a:prstGeom prst="rect">
            <a:avLst/>
          </a:prstGeom>
          <a:noFill/>
          <a:ln>
            <a:noFill/>
          </a:ln>
        </p:spPr>
      </p:pic>
    </p:spTree>
    <p:custDataLst>
      <p:tags r:id="rId1"/>
    </p:custDataLst>
    <p:extLst>
      <p:ext uri="{BB962C8B-B14F-4D97-AF65-F5344CB8AC3E}">
        <p14:creationId xmlns:p14="http://schemas.microsoft.com/office/powerpoint/2010/main" val="280192646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221462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（二）线圈中磁通发生变化时产生感应电动势</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通电导体周围存在磁场，即电能生磁，反之磁也能生电。当穿过闭合电路的磁通发生变化，闭合电路中就有电流产生，这种利用磁场产生电流的现象称为电磁感应现象。</a:t>
            </a:r>
            <a:endParaRPr lang="zh-CN" altLang="zh-CN" sz="1800" b="0" dirty="0">
              <a:solidFill>
                <a:srgbClr val="000000"/>
              </a:solidFill>
              <a:latin typeface="+mn-ea"/>
              <a:ea typeface="+mn-ea"/>
            </a:endParaRPr>
          </a:p>
        </p:txBody>
      </p:sp>
      <p:pic>
        <p:nvPicPr>
          <p:cNvPr id="4" name="currentImg">
            <a:extLst>
              <a:ext uri="{FF2B5EF4-FFF2-40B4-BE49-F238E27FC236}">
                <a16:creationId xmlns:a16="http://schemas.microsoft.com/office/drawing/2014/main" id="{0F0E18C3-B3F8-4FF1-989A-A904FA06C194}"/>
              </a:ext>
            </a:extLst>
          </p:cNvPr>
          <p:cNvPicPr/>
          <p:nvPr/>
        </p:nvPicPr>
        <p:blipFill>
          <a:blip r:embed="rId4" cstate="print">
            <a:extLst>
              <a:ext uri="{28A0092B-C50C-407E-A947-70E740481C1C}">
                <a14:useLocalDpi xmlns:a14="http://schemas.microsoft.com/office/drawing/2010/main" val="0"/>
              </a:ext>
            </a:extLst>
          </a:blip>
          <a:srcRect b="21611"/>
          <a:stretch>
            <a:fillRect/>
          </a:stretch>
        </p:blipFill>
        <p:spPr bwMode="auto">
          <a:xfrm>
            <a:off x="3199551" y="3240686"/>
            <a:ext cx="2744899" cy="1810062"/>
          </a:xfrm>
          <a:prstGeom prst="rect">
            <a:avLst/>
          </a:prstGeom>
          <a:noFill/>
          <a:ln>
            <a:noFill/>
          </a:ln>
        </p:spPr>
      </p:pic>
    </p:spTree>
    <p:custDataLst>
      <p:tags r:id="rId1"/>
    </p:custDataLst>
    <p:extLst>
      <p:ext uri="{BB962C8B-B14F-4D97-AF65-F5344CB8AC3E}">
        <p14:creationId xmlns:p14="http://schemas.microsoft.com/office/powerpoint/2010/main" val="95227764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3"/>
                <a:ext cx="8158433" cy="3237703"/>
              </a:xfrm>
              <a:prstGeom prst="rect">
                <a:avLst/>
              </a:prstGeom>
            </p:spPr>
            <p:txBody>
              <a:bodyPr vert="horz" lIns="68580" tIns="34290" rIns="68580" bIns="34290" rtlCol="0" anchor="b">
                <a:normAutofit fontScale="92500"/>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（三）霍耳效应（磁场对通电半导体的作用）</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当电流</a:t>
                </a:r>
                <a:r>
                  <a:rPr lang="en-US" altLang="zh-CN" sz="1800" b="0" dirty="0">
                    <a:solidFill>
                      <a:srgbClr val="000000"/>
                    </a:solidFill>
                    <a:latin typeface="+mn-ea"/>
                    <a:ea typeface="+mn-ea"/>
                  </a:rPr>
                  <a:t>I</a:t>
                </a:r>
                <a:r>
                  <a:rPr lang="zh-CN" altLang="en-US" sz="1800" b="0" dirty="0">
                    <a:solidFill>
                      <a:srgbClr val="000000"/>
                    </a:solidFill>
                    <a:latin typeface="+mn-ea"/>
                    <a:ea typeface="+mn-ea"/>
                  </a:rPr>
                  <a:t>通过放在磁场中的半导体基片（霍耳元件）且电流方向和磁场方向垂直时，在垂直于电流和磁通的半导体基片的横向侧面上即产生一个电压，这个电压称为霍耳电压</a:t>
                </a:r>
                <a:r>
                  <a:rPr lang="en-US" altLang="zh-CN" sz="1800" b="0" dirty="0">
                    <a:solidFill>
                      <a:srgbClr val="000000"/>
                    </a:solidFill>
                    <a:latin typeface="+mn-ea"/>
                    <a:ea typeface="+mn-ea"/>
                  </a:rPr>
                  <a:t>UH</a:t>
                </a:r>
                <a:r>
                  <a:rPr lang="zh-CN" altLang="en-US" sz="1800" b="0" dirty="0">
                    <a:solidFill>
                      <a:srgbClr val="000000"/>
                    </a:solidFill>
                    <a:latin typeface="+mn-ea"/>
                    <a:ea typeface="+mn-ea"/>
                  </a:rPr>
                  <a:t>，</a:t>
                </a:r>
                <a:r>
                  <a:rPr lang="en-US" altLang="zh-CN" sz="1800" b="0" dirty="0">
                    <a:solidFill>
                      <a:srgbClr val="000000"/>
                    </a:solidFill>
                    <a:latin typeface="+mn-ea"/>
                    <a:ea typeface="+mn-ea"/>
                  </a:rPr>
                  <a:t>UH</a:t>
                </a:r>
                <a:r>
                  <a:rPr lang="zh-CN" altLang="en-US" sz="1800" b="0" dirty="0">
                    <a:solidFill>
                      <a:srgbClr val="000000"/>
                    </a:solidFill>
                    <a:latin typeface="+mn-ea"/>
                    <a:ea typeface="+mn-ea"/>
                  </a:rPr>
                  <a:t>的大小与通过的电流</a:t>
                </a:r>
                <a:r>
                  <a:rPr lang="en-US" altLang="zh-CN" sz="1800" b="0" dirty="0">
                    <a:solidFill>
                      <a:srgbClr val="000000"/>
                    </a:solidFill>
                    <a:latin typeface="+mn-ea"/>
                    <a:ea typeface="+mn-ea"/>
                  </a:rPr>
                  <a:t>I</a:t>
                </a:r>
                <a:r>
                  <a:rPr lang="zh-CN" altLang="en-US" sz="1800" b="0" dirty="0">
                    <a:solidFill>
                      <a:srgbClr val="000000"/>
                    </a:solidFill>
                    <a:latin typeface="+mn-ea"/>
                    <a:ea typeface="+mn-ea"/>
                  </a:rPr>
                  <a:t>和磁感应强度</a:t>
                </a:r>
                <a:r>
                  <a:rPr lang="en-US" altLang="zh-CN" sz="1800" b="0" dirty="0">
                    <a:solidFill>
                      <a:srgbClr val="000000"/>
                    </a:solidFill>
                    <a:latin typeface="+mn-ea"/>
                    <a:ea typeface="+mn-ea"/>
                  </a:rPr>
                  <a:t>B</a:t>
                </a:r>
                <a:r>
                  <a:rPr lang="zh-CN" altLang="en-US" sz="1800" b="0" dirty="0">
                    <a:solidFill>
                      <a:srgbClr val="000000"/>
                    </a:solidFill>
                    <a:latin typeface="+mn-ea"/>
                    <a:ea typeface="+mn-ea"/>
                  </a:rPr>
                  <a:t>成正比。可用下式表示：</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sSub>
                        <m:sSubPr>
                          <m:ctrlPr>
                            <a:rPr lang="zh-CN" altLang="zh-CN" sz="1950" i="1">
                              <a:solidFill>
                                <a:srgbClr val="000000"/>
                              </a:solidFill>
                              <a:latin typeface="Cambria Math" panose="02040503050406030204" pitchFamily="18" charset="0"/>
                            </a:rPr>
                          </m:ctrlPr>
                        </m:sSubPr>
                        <m:e>
                          <m:r>
                            <a:rPr lang="en-US" altLang="zh-CN" sz="1950" i="1">
                              <a:solidFill>
                                <a:srgbClr val="000000"/>
                              </a:solidFill>
                              <a:latin typeface="Cambria Math" panose="02040503050406030204" pitchFamily="18" charset="0"/>
                            </a:rPr>
                            <m:t>𝑈</m:t>
                          </m:r>
                        </m:e>
                        <m:sub>
                          <m:r>
                            <a:rPr lang="en-US" altLang="zh-CN" sz="1950" i="1">
                              <a:solidFill>
                                <a:srgbClr val="000000"/>
                              </a:solidFill>
                              <a:latin typeface="Cambria Math" panose="02040503050406030204" pitchFamily="18" charset="0"/>
                            </a:rPr>
                            <m:t>𝐻</m:t>
                          </m:r>
                        </m:sub>
                      </m:sSub>
                      <m:r>
                        <a:rPr lang="en-US" altLang="zh-CN" sz="1950" i="1">
                          <a:solidFill>
                            <a:srgbClr val="000000"/>
                          </a:solidFill>
                          <a:latin typeface="Cambria Math" panose="02040503050406030204" pitchFamily="18" charset="0"/>
                        </a:rPr>
                        <m:t>=</m:t>
                      </m:r>
                      <m:f>
                        <m:fPr>
                          <m:ctrlPr>
                            <a:rPr lang="zh-CN" altLang="zh-CN" sz="1950" i="1">
                              <a:solidFill>
                                <a:srgbClr val="000000"/>
                              </a:solidFill>
                              <a:latin typeface="Cambria Math" panose="02040503050406030204" pitchFamily="18" charset="0"/>
                            </a:rPr>
                          </m:ctrlPr>
                        </m:fPr>
                        <m:num>
                          <m:sSub>
                            <m:sSubPr>
                              <m:ctrlPr>
                                <a:rPr lang="zh-CN" altLang="zh-CN" sz="1950" i="1">
                                  <a:solidFill>
                                    <a:srgbClr val="000000"/>
                                  </a:solidFill>
                                  <a:latin typeface="Cambria Math" panose="02040503050406030204" pitchFamily="18" charset="0"/>
                                </a:rPr>
                              </m:ctrlPr>
                            </m:sSubPr>
                            <m:e>
                              <m:r>
                                <a:rPr lang="en-US" altLang="zh-CN" sz="1950" i="1">
                                  <a:solidFill>
                                    <a:srgbClr val="000000"/>
                                  </a:solidFill>
                                  <a:latin typeface="Cambria Math" panose="02040503050406030204" pitchFamily="18" charset="0"/>
                                </a:rPr>
                                <m:t>𝑅</m:t>
                              </m:r>
                            </m:e>
                            <m:sub>
                              <m:r>
                                <a:rPr lang="en-US" altLang="zh-CN" sz="1950" i="1">
                                  <a:solidFill>
                                    <a:srgbClr val="000000"/>
                                  </a:solidFill>
                                  <a:latin typeface="Cambria Math" panose="02040503050406030204" pitchFamily="18" charset="0"/>
                                </a:rPr>
                                <m:t>𝐻</m:t>
                              </m:r>
                            </m:sub>
                          </m:sSub>
                        </m:num>
                        <m:den>
                          <m:r>
                            <a:rPr lang="en-US" altLang="zh-CN" sz="1950" i="1">
                              <a:solidFill>
                                <a:srgbClr val="000000"/>
                              </a:solidFill>
                              <a:latin typeface="Cambria Math" panose="02040503050406030204" pitchFamily="18" charset="0"/>
                            </a:rPr>
                            <m:t>𝑑</m:t>
                          </m:r>
                        </m:den>
                      </m:f>
                      <m:r>
                        <a:rPr lang="en-US" altLang="zh-CN" sz="1950" i="1">
                          <a:solidFill>
                            <a:srgbClr val="000000"/>
                          </a:solidFill>
                          <a:latin typeface="Cambria Math" panose="02040503050406030204" pitchFamily="18" charset="0"/>
                        </a:rPr>
                        <m:t>𝐼𝐵</m:t>
                      </m:r>
                    </m:oMath>
                  </m:oMathPara>
                </a14:m>
                <a:endParaRPr lang="en-US" altLang="zh-CN" sz="1950" b="0" dirty="0">
                  <a:solidFill>
                    <a:srgbClr val="000000"/>
                  </a:solidFill>
                  <a:latin typeface="+mn-ea"/>
                  <a:ea typeface="+mn-ea"/>
                </a:endParaRPr>
              </a:p>
              <a:p>
                <a:pPr fontAlgn="ctr">
                  <a:lnSpc>
                    <a:spcPts val="2700"/>
                  </a:lnSpc>
                </a:pPr>
                <a:endParaRPr lang="zh-CN"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3"/>
                <a:ext cx="8158433" cy="3237703"/>
              </a:xfrm>
              <a:prstGeom prst="rect">
                <a:avLst/>
              </a:prstGeom>
              <a:blipFill>
                <a:blip r:embed="rId4"/>
                <a:stretch>
                  <a:fillRect l="-1271"/>
                </a:stretch>
              </a:blipFill>
            </p:spPr>
            <p:txBody>
              <a:bodyPr/>
              <a:lstStyle/>
              <a:p>
                <a:r>
                  <a:rPr lang="zh-CN" altLang="en-US">
                    <a:noFill/>
                  </a:rPr>
                  <a:t> </a:t>
                </a:r>
              </a:p>
            </p:txBody>
          </p:sp>
        </mc:Fallback>
      </mc:AlternateContent>
      <p:pic>
        <p:nvPicPr>
          <p:cNvPr id="5" name="图片 4" descr="QQ截图20200713091225">
            <a:extLst>
              <a:ext uri="{FF2B5EF4-FFF2-40B4-BE49-F238E27FC236}">
                <a16:creationId xmlns:a16="http://schemas.microsoft.com/office/drawing/2014/main" id="{6E88CBDA-D98A-4237-83FB-1636270F8E4B}"/>
              </a:ext>
            </a:extLst>
          </p:cNvPr>
          <p:cNvPicPr/>
          <p:nvPr/>
        </p:nvPicPr>
        <p:blipFill>
          <a:blip r:embed="rId5" cstate="print">
            <a:lum bright="-6000" contrast="24000"/>
            <a:extLst>
              <a:ext uri="{28A0092B-C50C-407E-A947-70E740481C1C}">
                <a14:useLocalDpi xmlns:a14="http://schemas.microsoft.com/office/drawing/2010/main" val="0"/>
              </a:ext>
            </a:extLst>
          </a:blip>
          <a:srcRect/>
          <a:stretch>
            <a:fillRect/>
          </a:stretch>
        </p:blipFill>
        <p:spPr bwMode="auto">
          <a:xfrm>
            <a:off x="3250904" y="4047637"/>
            <a:ext cx="2642192" cy="1306663"/>
          </a:xfrm>
          <a:prstGeom prst="rect">
            <a:avLst/>
          </a:prstGeom>
          <a:noFill/>
          <a:ln>
            <a:noFill/>
          </a:ln>
        </p:spPr>
      </p:pic>
    </p:spTree>
    <p:custDataLst>
      <p:tags r:id="rId1"/>
    </p:custDataLst>
    <p:extLst>
      <p:ext uri="{BB962C8B-B14F-4D97-AF65-F5344CB8AC3E}">
        <p14:creationId xmlns:p14="http://schemas.microsoft.com/office/powerpoint/2010/main" val="394897539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3"/>
            <a:ext cx="8158433" cy="3507526"/>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（四）自感和互感</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将两个线圈</a:t>
            </a:r>
            <a:r>
              <a:rPr lang="en-US" altLang="zh-CN" sz="1800" b="0" dirty="0">
                <a:solidFill>
                  <a:srgbClr val="000000"/>
                </a:solidFill>
                <a:latin typeface="+mn-ea"/>
                <a:ea typeface="+mn-ea"/>
              </a:rPr>
              <a:t>N1</a:t>
            </a:r>
            <a:r>
              <a:rPr lang="zh-CN" altLang="en-US" sz="1800" b="0" dirty="0">
                <a:solidFill>
                  <a:srgbClr val="000000"/>
                </a:solidFill>
                <a:latin typeface="+mn-ea"/>
                <a:ea typeface="+mn-ea"/>
              </a:rPr>
              <a:t>、</a:t>
            </a:r>
            <a:r>
              <a:rPr lang="en-US" altLang="zh-CN" sz="1800" b="0" dirty="0">
                <a:solidFill>
                  <a:srgbClr val="000000"/>
                </a:solidFill>
                <a:latin typeface="+mn-ea"/>
                <a:ea typeface="+mn-ea"/>
              </a:rPr>
              <a:t>N2</a:t>
            </a:r>
            <a:r>
              <a:rPr lang="zh-CN" altLang="en-US" sz="1800" b="0" dirty="0">
                <a:solidFill>
                  <a:srgbClr val="000000"/>
                </a:solidFill>
                <a:latin typeface="+mn-ea"/>
                <a:ea typeface="+mn-ea"/>
              </a:rPr>
              <a:t>绕在同一个铁心上，如图</a:t>
            </a:r>
            <a:r>
              <a:rPr lang="en-US" altLang="zh-CN" sz="1800" b="0" dirty="0">
                <a:solidFill>
                  <a:srgbClr val="000000"/>
                </a:solidFill>
                <a:latin typeface="+mn-ea"/>
                <a:ea typeface="+mn-ea"/>
              </a:rPr>
              <a:t>4-14</a:t>
            </a:r>
            <a:r>
              <a:rPr lang="zh-CN" altLang="en-US" sz="1800" b="0" dirty="0">
                <a:solidFill>
                  <a:srgbClr val="000000"/>
                </a:solidFill>
                <a:latin typeface="+mn-ea"/>
                <a:ea typeface="+mn-ea"/>
              </a:rPr>
              <a:t>所示。当线圈</a:t>
            </a:r>
            <a:r>
              <a:rPr lang="en-US" altLang="zh-CN" sz="1800" b="0" dirty="0">
                <a:solidFill>
                  <a:srgbClr val="000000"/>
                </a:solidFill>
                <a:latin typeface="+mn-ea"/>
                <a:ea typeface="+mn-ea"/>
              </a:rPr>
              <a:t>N1</a:t>
            </a:r>
            <a:r>
              <a:rPr lang="zh-CN" altLang="en-US" sz="1800" b="0" dirty="0">
                <a:solidFill>
                  <a:srgbClr val="000000"/>
                </a:solidFill>
                <a:latin typeface="+mn-ea"/>
                <a:ea typeface="+mn-ea"/>
              </a:rPr>
              <a:t>的电流发生变化时，引起磁场变化，在</a:t>
            </a:r>
            <a:r>
              <a:rPr lang="en-US" altLang="zh-CN" sz="1800" b="0" dirty="0">
                <a:solidFill>
                  <a:srgbClr val="000000"/>
                </a:solidFill>
                <a:latin typeface="+mn-ea"/>
                <a:ea typeface="+mn-ea"/>
              </a:rPr>
              <a:t>N1</a:t>
            </a:r>
            <a:r>
              <a:rPr lang="zh-CN" altLang="en-US" sz="1800" b="0" dirty="0">
                <a:solidFill>
                  <a:srgbClr val="000000"/>
                </a:solidFill>
                <a:latin typeface="+mn-ea"/>
                <a:ea typeface="+mn-ea"/>
              </a:rPr>
              <a:t>中产生感应电动势，称为自感电动势；其大小与电流的变化率和匝数成正比；这种由线圈本身电流变化引起磁场变化而在线圈本身产生感应电动势的现象称为白感现象。而线圈</a:t>
            </a:r>
            <a:r>
              <a:rPr lang="en-US" altLang="zh-CN" sz="1800" b="0" dirty="0">
                <a:solidFill>
                  <a:srgbClr val="000000"/>
                </a:solidFill>
                <a:latin typeface="+mn-ea"/>
                <a:ea typeface="+mn-ea"/>
              </a:rPr>
              <a:t>N1</a:t>
            </a:r>
            <a:r>
              <a:rPr lang="zh-CN" altLang="en-US" sz="1800" b="0" dirty="0">
                <a:solidFill>
                  <a:srgbClr val="000000"/>
                </a:solidFill>
                <a:latin typeface="+mn-ea"/>
                <a:ea typeface="+mn-ea"/>
              </a:rPr>
              <a:t>变化的磁场也穿过线圈</a:t>
            </a:r>
            <a:r>
              <a:rPr lang="en-US" altLang="zh-CN" sz="1800" b="0" dirty="0">
                <a:solidFill>
                  <a:srgbClr val="000000"/>
                </a:solidFill>
                <a:latin typeface="+mn-ea"/>
                <a:ea typeface="+mn-ea"/>
              </a:rPr>
              <a:t>N2</a:t>
            </a:r>
            <a:r>
              <a:rPr lang="zh-CN" altLang="en-US" sz="1800" b="0" dirty="0">
                <a:solidFill>
                  <a:srgbClr val="000000"/>
                </a:solidFill>
                <a:latin typeface="+mn-ea"/>
                <a:ea typeface="+mn-ea"/>
              </a:rPr>
              <a:t>，会使线圈</a:t>
            </a:r>
            <a:r>
              <a:rPr lang="en-US" altLang="zh-CN" sz="1800" b="0" dirty="0">
                <a:solidFill>
                  <a:srgbClr val="000000"/>
                </a:solidFill>
                <a:latin typeface="+mn-ea"/>
                <a:ea typeface="+mn-ea"/>
              </a:rPr>
              <a:t>N2</a:t>
            </a:r>
            <a:r>
              <a:rPr lang="zh-CN" altLang="en-US" sz="1800" b="0" dirty="0">
                <a:solidFill>
                  <a:srgbClr val="000000"/>
                </a:solidFill>
                <a:latin typeface="+mn-ea"/>
                <a:ea typeface="+mn-ea"/>
              </a:rPr>
              <a:t>中产生感应电动势，这种由一个线圈的电流变化引起另一个线圈产生感应电动势的现象称为互感现象。</a:t>
            </a:r>
            <a:r>
              <a:rPr lang="en-US" altLang="zh-CN" sz="1800" b="0" dirty="0">
                <a:solidFill>
                  <a:srgbClr val="000000"/>
                </a:solidFill>
                <a:latin typeface="+mn-ea"/>
                <a:ea typeface="+mn-ea"/>
              </a:rPr>
              <a:t>N2</a:t>
            </a:r>
            <a:r>
              <a:rPr lang="zh-CN" altLang="en-US" sz="1800" b="0" dirty="0">
                <a:solidFill>
                  <a:srgbClr val="000000"/>
                </a:solidFill>
                <a:latin typeface="+mn-ea"/>
                <a:ea typeface="+mn-ea"/>
              </a:rPr>
              <a:t>中的电动势就叫互感电动势。</a:t>
            </a:r>
            <a:endParaRPr lang="en-US" altLang="zh-CN" sz="1800" b="0" dirty="0">
              <a:solidFill>
                <a:srgbClr val="000000"/>
              </a:solidFill>
              <a:latin typeface="+mn-ea"/>
              <a:ea typeface="+mn-ea"/>
            </a:endParaRPr>
          </a:p>
          <a:p>
            <a:pPr fontAlgn="ctr">
              <a:lnSpc>
                <a:spcPts val="2700"/>
              </a:lnSpc>
            </a:pPr>
            <a:endParaRPr lang="zh-CN" altLang="zh-CN" sz="1800" b="0" dirty="0">
              <a:solidFill>
                <a:srgbClr val="000000"/>
              </a:solidFill>
              <a:latin typeface="+mn-ea"/>
              <a:ea typeface="+mn-ea"/>
            </a:endParaRPr>
          </a:p>
        </p:txBody>
      </p:sp>
      <p:pic>
        <p:nvPicPr>
          <p:cNvPr id="4" name="图片 3" descr="QQ截图20200713091554">
            <a:extLst>
              <a:ext uri="{FF2B5EF4-FFF2-40B4-BE49-F238E27FC236}">
                <a16:creationId xmlns:a16="http://schemas.microsoft.com/office/drawing/2014/main" id="{5E1DD3BD-7072-48E3-A7D3-43D556094BA2}"/>
              </a:ext>
            </a:extLst>
          </p:cNvPr>
          <p:cNvPicPr/>
          <p:nvPr/>
        </p:nvPicPr>
        <p:blipFill>
          <a:blip r:embed="rId4" cstate="print">
            <a:lum bright="-12000" contrast="30000"/>
            <a:extLst>
              <a:ext uri="{28A0092B-C50C-407E-A947-70E740481C1C}">
                <a14:useLocalDpi xmlns:a14="http://schemas.microsoft.com/office/drawing/2010/main" val="0"/>
              </a:ext>
            </a:extLst>
          </a:blip>
          <a:srcRect/>
          <a:stretch>
            <a:fillRect/>
          </a:stretch>
        </p:blipFill>
        <p:spPr bwMode="auto">
          <a:xfrm>
            <a:off x="3284427" y="4294155"/>
            <a:ext cx="2575146" cy="1408666"/>
          </a:xfrm>
          <a:prstGeom prst="rect">
            <a:avLst/>
          </a:prstGeom>
          <a:noFill/>
          <a:ln>
            <a:noFill/>
          </a:ln>
        </p:spPr>
      </p:pic>
    </p:spTree>
    <p:custDataLst>
      <p:tags r:id="rId1"/>
    </p:custDataLst>
    <p:extLst>
      <p:ext uri="{BB962C8B-B14F-4D97-AF65-F5344CB8AC3E}">
        <p14:creationId xmlns:p14="http://schemas.microsoft.com/office/powerpoint/2010/main" val="184190163"/>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7138" y="2270833"/>
            <a:ext cx="6517213" cy="684609"/>
            <a:chOff x="1382851" y="1884777"/>
            <a:chExt cx="4138612" cy="912812"/>
          </a:xfrm>
        </p:grpSpPr>
        <p:sp>
          <p:nvSpPr>
            <p:cNvPr id="40" name="MH_SubTitle_1"/>
            <p:cNvSpPr/>
            <p:nvPr>
              <p:custDataLst>
                <p:tags r:id="rId9"/>
              </p:custDataLst>
            </p:nvPr>
          </p:nvSpPr>
          <p:spPr>
            <a:xfrm>
              <a:off x="2233751" y="1919702"/>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一、磁路的基本概念与基本定律</a:t>
              </a:r>
            </a:p>
          </p:txBody>
        </p:sp>
        <p:sp>
          <p:nvSpPr>
            <p:cNvPr id="41" name="MH_Other_1"/>
            <p:cNvSpPr/>
            <p:nvPr>
              <p:custDataLst>
                <p:tags r:id="rId10"/>
              </p:custDataLst>
            </p:nvPr>
          </p:nvSpPr>
          <p:spPr>
            <a:xfrm>
              <a:off x="1382851" y="1884777"/>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1</a:t>
              </a:r>
              <a:endParaRPr lang="zh-CN" altLang="en-US" sz="3000" dirty="0">
                <a:solidFill>
                  <a:srgbClr val="FFFFFF"/>
                </a:solidFill>
              </a:endParaRPr>
            </a:p>
          </p:txBody>
        </p:sp>
      </p:grpSp>
      <p:grpSp>
        <p:nvGrpSpPr>
          <p:cNvPr id="4" name="组合 3"/>
          <p:cNvGrpSpPr/>
          <p:nvPr/>
        </p:nvGrpSpPr>
        <p:grpSpPr>
          <a:xfrm>
            <a:off x="1037138" y="2964968"/>
            <a:ext cx="6517212" cy="684610"/>
            <a:chOff x="1382851" y="2810290"/>
            <a:chExt cx="4138612" cy="912813"/>
          </a:xfrm>
        </p:grpSpPr>
        <p:sp>
          <p:nvSpPr>
            <p:cNvPr id="42" name="MH_SubTitle_2"/>
            <p:cNvSpPr/>
            <p:nvPr>
              <p:custDataLst>
                <p:tags r:id="rId7"/>
              </p:custDataLst>
            </p:nvPr>
          </p:nvSpPr>
          <p:spPr>
            <a:xfrm>
              <a:off x="2233751" y="2845214"/>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二、交流铁芯线圈</a:t>
              </a:r>
            </a:p>
          </p:txBody>
        </p:sp>
        <p:sp>
          <p:nvSpPr>
            <p:cNvPr id="43" name="MH_Other_2"/>
            <p:cNvSpPr/>
            <p:nvPr>
              <p:custDataLst>
                <p:tags r:id="rId8"/>
              </p:custDataLst>
            </p:nvPr>
          </p:nvSpPr>
          <p:spPr>
            <a:xfrm>
              <a:off x="1382851" y="2810290"/>
              <a:ext cx="1041400" cy="912813"/>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2</a:t>
              </a:r>
              <a:endParaRPr lang="zh-CN" altLang="en-US" sz="3000" dirty="0">
                <a:solidFill>
                  <a:srgbClr val="FFFFFF"/>
                </a:solidFill>
              </a:endParaRPr>
            </a:p>
          </p:txBody>
        </p:sp>
      </p:grpSp>
      <p:grpSp>
        <p:nvGrpSpPr>
          <p:cNvPr id="5" name="组合 4"/>
          <p:cNvGrpSpPr/>
          <p:nvPr/>
        </p:nvGrpSpPr>
        <p:grpSpPr>
          <a:xfrm>
            <a:off x="1037138" y="3659102"/>
            <a:ext cx="6517212" cy="1380960"/>
            <a:chOff x="1382851" y="3735802"/>
            <a:chExt cx="4138612" cy="1841280"/>
          </a:xfrm>
        </p:grpSpPr>
        <p:sp>
          <p:nvSpPr>
            <p:cNvPr id="44" name="MH_SubTitle_3"/>
            <p:cNvSpPr/>
            <p:nvPr>
              <p:custDataLst>
                <p:tags r:id="rId3"/>
              </p:custDataLst>
            </p:nvPr>
          </p:nvSpPr>
          <p:spPr>
            <a:xfrm>
              <a:off x="2233751" y="3770727"/>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三、变压器</a:t>
              </a:r>
            </a:p>
          </p:txBody>
        </p:sp>
        <p:sp>
          <p:nvSpPr>
            <p:cNvPr id="45" name="MH_Other_3"/>
            <p:cNvSpPr/>
            <p:nvPr>
              <p:custDataLst>
                <p:tags r:id="rId4"/>
              </p:custDataLst>
            </p:nvPr>
          </p:nvSpPr>
          <p:spPr>
            <a:xfrm>
              <a:off x="1382851" y="3735802"/>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3</a:t>
              </a:r>
              <a:endParaRPr lang="zh-CN" altLang="en-US" sz="3000" dirty="0">
                <a:solidFill>
                  <a:srgbClr val="FFFFFF"/>
                </a:solidFill>
              </a:endParaRPr>
            </a:p>
          </p:txBody>
        </p:sp>
        <p:sp>
          <p:nvSpPr>
            <p:cNvPr id="13" name="MH_SubTitle_3">
              <a:extLst>
                <a:ext uri="{FF2B5EF4-FFF2-40B4-BE49-F238E27FC236}">
                  <a16:creationId xmlns:a16="http://schemas.microsoft.com/office/drawing/2014/main" id="{9AE7A734-125F-42A8-A551-1B9CABE3B4C0}"/>
                </a:ext>
              </a:extLst>
            </p:cNvPr>
            <p:cNvSpPr/>
            <p:nvPr>
              <p:custDataLst>
                <p:tags r:id="rId5"/>
              </p:custDataLst>
            </p:nvPr>
          </p:nvSpPr>
          <p:spPr>
            <a:xfrm>
              <a:off x="2233751" y="4699195"/>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四、电磁铁</a:t>
              </a:r>
            </a:p>
          </p:txBody>
        </p:sp>
        <p:sp>
          <p:nvSpPr>
            <p:cNvPr id="14" name="MH_Other_3">
              <a:extLst>
                <a:ext uri="{FF2B5EF4-FFF2-40B4-BE49-F238E27FC236}">
                  <a16:creationId xmlns:a16="http://schemas.microsoft.com/office/drawing/2014/main" id="{EC6E2017-5924-4DDD-9A3C-F7AE83537649}"/>
                </a:ext>
              </a:extLst>
            </p:cNvPr>
            <p:cNvSpPr/>
            <p:nvPr>
              <p:custDataLst>
                <p:tags r:id="rId6"/>
              </p:custDataLst>
            </p:nvPr>
          </p:nvSpPr>
          <p:spPr>
            <a:xfrm>
              <a:off x="1382851" y="4664270"/>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4</a:t>
              </a:r>
              <a:endParaRPr lang="zh-CN" altLang="en-US" sz="3000" dirty="0">
                <a:solidFill>
                  <a:srgbClr val="FFFFFF"/>
                </a:solidFill>
              </a:endParaRPr>
            </a:p>
          </p:txBody>
        </p:sp>
      </p:grpSp>
      <p:sp>
        <p:nvSpPr>
          <p:cNvPr id="3080" name="MH_PageTitle"/>
          <p:cNvSpPr>
            <a:spLocks noGrp="1"/>
          </p:cNvSpPr>
          <p:nvPr>
            <p:ph type="title"/>
            <p:custDataLst>
              <p:tags r:id="rId2"/>
            </p:custDataLst>
          </p:nvPr>
        </p:nvSpPr>
        <p:spPr>
          <a:xfrm>
            <a:off x="1868602" y="1492123"/>
            <a:ext cx="5406796" cy="524696"/>
          </a:xfrm>
        </p:spPr>
        <p:txBody>
          <a:bodyPr>
            <a:normAutofit fontScale="90000"/>
          </a:bodyPr>
          <a:lstStyle/>
          <a:p>
            <a:pPr algn="ctr" eaLnBrk="1" hangingPunct="1"/>
            <a:r>
              <a:rPr lang="zh-CN" altLang="en-US"/>
              <a:t>第四章</a:t>
            </a:r>
            <a:endParaRPr lang="en-US" altLang="zh-CN" dirty="0"/>
          </a:p>
        </p:txBody>
      </p:sp>
    </p:spTree>
    <p:custDataLst>
      <p:tags r:id="rId1"/>
    </p:custDataLst>
    <p:extLst>
      <p:ext uri="{BB962C8B-B14F-4D97-AF65-F5344CB8AC3E}">
        <p14:creationId xmlns:p14="http://schemas.microsoft.com/office/powerpoint/2010/main" val="364725665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2495690"/>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五、汽车电路中电感特性示例</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（一）点火线圈（变压器）储存点火能量</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点火线圈初级绕组通电时，将电源的电能变为磁场能量，当初级绕组断电时，次级绕组产生的高压电转换为火花塞电极的点火能量。</a:t>
            </a:r>
            <a:endParaRPr lang="zh-CN" altLang="zh-CN" sz="1800" b="0" dirty="0">
              <a:solidFill>
                <a:srgbClr val="000000"/>
              </a:solidFill>
              <a:latin typeface="+mn-ea"/>
              <a:ea typeface="+mn-ea"/>
            </a:endParaRPr>
          </a:p>
        </p:txBody>
      </p:sp>
      <p:pic>
        <p:nvPicPr>
          <p:cNvPr id="5" name="图片 4">
            <a:extLst>
              <a:ext uri="{FF2B5EF4-FFF2-40B4-BE49-F238E27FC236}">
                <a16:creationId xmlns:a16="http://schemas.microsoft.com/office/drawing/2014/main" id="{65B760FF-26D8-4292-8920-DB7C6E902544}"/>
              </a:ext>
            </a:extLst>
          </p:cNvPr>
          <p:cNvPicPr/>
          <p:nvPr/>
        </p:nvPicPr>
        <p:blipFill>
          <a:blip r:embed="rId4" cstate="print">
            <a:biLevel thresh="50000"/>
            <a:extLst>
              <a:ext uri="{28A0092B-C50C-407E-A947-70E740481C1C}">
                <a14:useLocalDpi xmlns:a14="http://schemas.microsoft.com/office/drawing/2010/main" val="0"/>
              </a:ext>
            </a:extLst>
          </a:blip>
          <a:stretch>
            <a:fillRect/>
          </a:stretch>
        </p:blipFill>
        <p:spPr bwMode="auto">
          <a:xfrm>
            <a:off x="3499398" y="3521752"/>
            <a:ext cx="2145204" cy="1450298"/>
          </a:xfrm>
          <a:prstGeom prst="rect">
            <a:avLst/>
          </a:prstGeom>
          <a:noFill/>
          <a:ln>
            <a:noFill/>
          </a:ln>
        </p:spPr>
      </p:pic>
    </p:spTree>
    <p:custDataLst>
      <p:tags r:id="rId1"/>
    </p:custDataLst>
    <p:extLst>
      <p:ext uri="{BB962C8B-B14F-4D97-AF65-F5344CB8AC3E}">
        <p14:creationId xmlns:p14="http://schemas.microsoft.com/office/powerpoint/2010/main" val="343125006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3"/>
            <a:ext cx="8158433" cy="2402938"/>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（二）电感的自感电动势造成过电压</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自感应在大多数情况下是不希望存在的。为减少高压电弧，可以在电路上接电容器或钳位二极管，电容器能吸收由于接通或断开电路时电感线圈所产生的高压。</a:t>
            </a:r>
            <a:endParaRPr lang="en-US" altLang="zh-CN" sz="1800" b="0" dirty="0">
              <a:solidFill>
                <a:srgbClr val="000000"/>
              </a:solidFill>
              <a:latin typeface="+mn-ea"/>
              <a:ea typeface="+mn-ea"/>
            </a:endParaRPr>
          </a:p>
          <a:p>
            <a:pPr fontAlgn="ctr">
              <a:lnSpc>
                <a:spcPts val="2700"/>
              </a:lnSpc>
            </a:pPr>
            <a:endParaRPr lang="zh-CN" altLang="zh-CN"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164179650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3166652"/>
            <a:ext cx="8158433" cy="524696"/>
          </a:xfrm>
        </p:spPr>
        <p:txBody>
          <a:bodyPr>
            <a:noAutofit/>
          </a:bodyPr>
          <a:lstStyle/>
          <a:p>
            <a:pPr algn="ctr"/>
            <a:r>
              <a:rPr lang="zh-CN" altLang="en-US" sz="4500" dirty="0"/>
              <a:t>第二节  交流铁芯线圈</a:t>
            </a:r>
          </a:p>
        </p:txBody>
      </p:sp>
    </p:spTree>
    <p:custDataLst>
      <p:tags r:id="rId1"/>
    </p:custDataLst>
    <p:extLst>
      <p:ext uri="{BB962C8B-B14F-4D97-AF65-F5344CB8AC3E}">
        <p14:creationId xmlns:p14="http://schemas.microsoft.com/office/powerpoint/2010/main" val="64952831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3"/>
                <a:ext cx="8158433" cy="328267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一、交流铁芯线圈中的磁通</a:t>
                </a:r>
                <a:endParaRPr lang="en-US" altLang="zh-CN" sz="2400" b="0" dirty="0">
                  <a:solidFill>
                    <a:srgbClr val="000000"/>
                  </a:solidFill>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交流铁芯线圈电路，线圈共有</a:t>
                </a:r>
                <a:r>
                  <a:rPr lang="en-US" altLang="zh-CN" sz="1800" b="0" dirty="0">
                    <a:solidFill>
                      <a:srgbClr val="000000"/>
                    </a:solidFill>
                    <a:latin typeface="+mn-ea"/>
                    <a:ea typeface="+mn-ea"/>
                  </a:rPr>
                  <a:t>N</a:t>
                </a:r>
                <a:r>
                  <a:rPr lang="zh-CN" altLang="en-US" sz="1800" b="0" dirty="0">
                    <a:solidFill>
                      <a:srgbClr val="000000"/>
                    </a:solidFill>
                    <a:latin typeface="+mn-ea"/>
                    <a:ea typeface="+mn-ea"/>
                  </a:rPr>
                  <a:t>匝。外加电压为正弦交流电压心</a:t>
                </a:r>
                <a:r>
                  <a:rPr lang="en-US" altLang="zh-CN" sz="1800" b="0" dirty="0">
                    <a:solidFill>
                      <a:srgbClr val="000000"/>
                    </a:solidFill>
                    <a:latin typeface="+mn-ea"/>
                    <a:ea typeface="+mn-ea"/>
                  </a:rPr>
                  <a:t>u</a:t>
                </a:r>
                <a:r>
                  <a:rPr lang="zh-CN" altLang="en-US" sz="1800" b="0" dirty="0">
                    <a:solidFill>
                      <a:srgbClr val="000000"/>
                    </a:solidFill>
                    <a:latin typeface="+mn-ea"/>
                    <a:ea typeface="+mn-ea"/>
                  </a:rPr>
                  <a:t>，流过线圈的励磁电流近似为正弦交流电流，由此电流建立的磁场若用磁通来表示，其中大部分磁通通过铁芯闭合，该部分磁通称为主磁通</a:t>
                </a:r>
                <a14:m>
                  <m:oMath xmlns:m="http://schemas.openxmlformats.org/officeDocument/2006/math">
                    <m:r>
                      <a:rPr lang="en-US" altLang="zh-CN" sz="1800" i="1">
                        <a:solidFill>
                          <a:srgbClr val="000000"/>
                        </a:solidFill>
                        <a:latin typeface="Cambria Math" panose="02040503050406030204" pitchFamily="18" charset="0"/>
                        <a:ea typeface="+mn-ea"/>
                      </a:rPr>
                      <m:t>𝛷</m:t>
                    </m:r>
                  </m:oMath>
                </a14:m>
                <a:r>
                  <a:rPr lang="zh-CN" altLang="en-US" sz="1800" b="0" dirty="0">
                    <a:solidFill>
                      <a:srgbClr val="000000"/>
                    </a:solidFill>
                    <a:latin typeface="+mn-ea"/>
                    <a:ea typeface="+mn-ea"/>
                  </a:rPr>
                  <a:t>，另外还有少量磁通经由空气等非磁性物质闭合，该部分磁通称为漏磁通，用</a:t>
                </a:r>
                <a14:m>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𝛷</m:t>
                        </m:r>
                      </m:e>
                      <m:sub>
                        <m:r>
                          <a:rPr lang="en-US" altLang="zh-CN" sz="1800" i="1">
                            <a:solidFill>
                              <a:srgbClr val="000000"/>
                            </a:solidFill>
                            <a:latin typeface="Cambria Math" panose="02040503050406030204" pitchFamily="18" charset="0"/>
                            <a:ea typeface="+mn-ea"/>
                          </a:rPr>
                          <m:t>𝜎</m:t>
                        </m:r>
                      </m:sub>
                    </m:sSub>
                  </m:oMath>
                </a14:m>
                <a:r>
                  <a:rPr lang="zh-CN" altLang="en-US" sz="1800" b="0" dirty="0">
                    <a:solidFill>
                      <a:srgbClr val="000000"/>
                    </a:solidFill>
                    <a:latin typeface="+mn-ea"/>
                    <a:ea typeface="+mn-ea"/>
                  </a:rPr>
                  <a:t>表示。这些磁通均为同频率的正弦交变磁通。由于磁通和线圈交链，变化的磁通必然会在线圈中产生感应电势。主磁通</a:t>
                </a:r>
                <a14:m>
                  <m:oMath xmlns:m="http://schemas.openxmlformats.org/officeDocument/2006/math">
                    <m:r>
                      <a:rPr lang="en-US" altLang="zh-CN" sz="1800" i="1">
                        <a:solidFill>
                          <a:srgbClr val="000000"/>
                        </a:solidFill>
                        <a:latin typeface="Cambria Math" panose="02040503050406030204" pitchFamily="18" charset="0"/>
                        <a:ea typeface="+mn-ea"/>
                      </a:rPr>
                      <m:t>𝛷</m:t>
                    </m:r>
                  </m:oMath>
                </a14:m>
                <a:r>
                  <a:rPr lang="zh-CN" altLang="en-US" sz="1800" b="0" dirty="0">
                    <a:solidFill>
                      <a:srgbClr val="000000"/>
                    </a:solidFill>
                    <a:latin typeface="+mn-ea"/>
                    <a:ea typeface="+mn-ea"/>
                  </a:rPr>
                  <a:t>和漏磁通</a:t>
                </a:r>
                <a14:m>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𝛷</m:t>
                        </m:r>
                      </m:e>
                      <m:sub>
                        <m:r>
                          <a:rPr lang="en-US" altLang="zh-CN" sz="1800" i="1">
                            <a:solidFill>
                              <a:srgbClr val="000000"/>
                            </a:solidFill>
                            <a:latin typeface="Cambria Math" panose="02040503050406030204" pitchFamily="18" charset="0"/>
                            <a:ea typeface="+mn-ea"/>
                          </a:rPr>
                          <m:t>𝜎</m:t>
                        </m:r>
                      </m:sub>
                    </m:sSub>
                    <m:r>
                      <a:rPr lang="en-US" altLang="zh-CN" sz="1800" i="1">
                        <a:solidFill>
                          <a:srgbClr val="000000"/>
                        </a:solidFill>
                        <a:latin typeface="Cambria Math" panose="02040503050406030204" pitchFamily="18" charset="0"/>
                        <a:ea typeface="+mn-ea"/>
                      </a:rPr>
                      <m:t> </m:t>
                    </m:r>
                  </m:oMath>
                </a14:m>
                <a:r>
                  <a:rPr lang="zh-CN" altLang="en-US" sz="1800" b="0" dirty="0">
                    <a:solidFill>
                      <a:srgbClr val="000000"/>
                    </a:solidFill>
                    <a:latin typeface="+mn-ea"/>
                    <a:ea typeface="+mn-ea"/>
                  </a:rPr>
                  <a:t>。</a:t>
                </a:r>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3"/>
                <a:ext cx="8158433" cy="3282673"/>
              </a:xfrm>
              <a:prstGeom prst="rect">
                <a:avLst/>
              </a:prstGeom>
              <a:blipFill>
                <a:blip r:embed="rId4"/>
                <a:stretch>
                  <a:fillRect l="-1420" r="-972" b="-3525"/>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E0403984-F70E-437C-B5F8-F38E50CE3D5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2805" y="4104670"/>
            <a:ext cx="1918390" cy="1317086"/>
          </a:xfrm>
          <a:prstGeom prst="rect">
            <a:avLst/>
          </a:prstGeom>
          <a:noFill/>
          <a:ln>
            <a:noFill/>
          </a:ln>
        </p:spPr>
      </p:pic>
    </p:spTree>
    <p:custDataLst>
      <p:tags r:id="rId1"/>
    </p:custDataLst>
    <p:extLst>
      <p:ext uri="{BB962C8B-B14F-4D97-AF65-F5344CB8AC3E}">
        <p14:creationId xmlns:p14="http://schemas.microsoft.com/office/powerpoint/2010/main" val="313734010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3"/>
                <a:ext cx="8158433" cy="3282673"/>
              </a:xfrm>
              <a:prstGeom prst="rect">
                <a:avLst/>
              </a:prstGeom>
            </p:spPr>
            <p:txBody>
              <a:bodyPr vert="horz" lIns="68580" tIns="34290" rIns="68580" bIns="34290" rtlCol="0" anchor="b">
                <a:normAutofit fontScale="92500"/>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二、功率损耗</a:t>
                </a:r>
                <a:endParaRPr lang="en-US" altLang="zh-CN" sz="2400" b="0" dirty="0">
                  <a:solidFill>
                    <a:srgbClr val="000000"/>
                  </a:solidFill>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在交流铁芯线圈中，除了线圈电阻的铜耗</a:t>
                </a:r>
                <a14:m>
                  <m:oMath xmlns:m="http://schemas.openxmlformats.org/officeDocument/2006/math">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m:rPr>
                            <m:nor/>
                          </m:rPr>
                          <a:rPr lang="en-US" altLang="zh-CN" sz="1800">
                            <a:solidFill>
                              <a:srgbClr val="000000"/>
                            </a:solidFill>
                            <a:latin typeface="+mn-ea"/>
                            <a:ea typeface="+mn-ea"/>
                          </a:rPr>
                          <m:t>Cu</m:t>
                        </m:r>
                      </m:sub>
                    </m:sSub>
                    <m:d>
                      <m:dPr>
                        <m:ctrlPr>
                          <a:rPr lang="zh-CN" altLang="zh-CN" sz="1800" i="1">
                            <a:solidFill>
                              <a:srgbClr val="000000"/>
                            </a:solidFill>
                            <a:latin typeface="Cambria Math" panose="02040503050406030204" pitchFamily="18" charset="0"/>
                            <a:ea typeface="+mn-ea"/>
                          </a:rPr>
                        </m:ctrlPr>
                      </m:dPr>
                      <m:e>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m:rPr>
                                <m:nor/>
                              </m:rPr>
                              <a:rPr lang="en-US" altLang="zh-CN" sz="1800">
                                <a:solidFill>
                                  <a:srgbClr val="000000"/>
                                </a:solidFill>
                                <a:latin typeface="+mn-ea"/>
                                <a:ea typeface="+mn-ea"/>
                              </a:rPr>
                              <m:t>Cu</m:t>
                            </m:r>
                          </m:sub>
                        </m:sSub>
                        <m:r>
                          <a:rPr lang="en-US" altLang="zh-CN" sz="1800" i="1">
                            <a:solidFill>
                              <a:srgbClr val="000000"/>
                            </a:solidFill>
                            <a:latin typeface="Cambria Math" panose="02040503050406030204" pitchFamily="18" charset="0"/>
                            <a:ea typeface="+mn-ea"/>
                          </a:rPr>
                          <m:t>=</m:t>
                        </m:r>
                        <m:sSup>
                          <m:sSupPr>
                            <m:ctrlPr>
                              <a:rPr lang="zh-CN" altLang="zh-CN" sz="1800" i="1">
                                <a:solidFill>
                                  <a:srgbClr val="000000"/>
                                </a:solidFill>
                                <a:latin typeface="Cambria Math" panose="02040503050406030204" pitchFamily="18" charset="0"/>
                                <a:ea typeface="+mn-ea"/>
                              </a:rPr>
                            </m:ctrlPr>
                          </m:sSupPr>
                          <m:e>
                            <m:r>
                              <a:rPr lang="en-US" altLang="zh-CN" sz="1800" i="1">
                                <a:solidFill>
                                  <a:srgbClr val="000000"/>
                                </a:solidFill>
                                <a:latin typeface="Cambria Math" panose="02040503050406030204" pitchFamily="18" charset="0"/>
                                <a:ea typeface="+mn-ea"/>
                              </a:rPr>
                              <m:t>𝐼</m:t>
                            </m:r>
                          </m:e>
                          <m:sup>
                            <m:r>
                              <a:rPr lang="en-US" altLang="zh-CN" sz="1800" i="1">
                                <a:solidFill>
                                  <a:srgbClr val="000000"/>
                                </a:solidFill>
                                <a:latin typeface="Cambria Math" panose="02040503050406030204" pitchFamily="18" charset="0"/>
                                <a:ea typeface="+mn-ea"/>
                              </a:rPr>
                              <m:t>2</m:t>
                            </m:r>
                          </m:sup>
                        </m:sSup>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𝑅</m:t>
                            </m:r>
                          </m:e>
                          <m:sub>
                            <m:r>
                              <m:rPr>
                                <m:nor/>
                              </m:rPr>
                              <a:rPr lang="en-US" altLang="zh-CN" sz="1800">
                                <a:solidFill>
                                  <a:srgbClr val="000000"/>
                                </a:solidFill>
                                <a:latin typeface="+mn-ea"/>
                                <a:ea typeface="+mn-ea"/>
                              </a:rPr>
                              <m:t>Cu</m:t>
                            </m:r>
                          </m:sub>
                        </m:sSub>
                      </m:e>
                    </m:d>
                  </m:oMath>
                </a14:m>
                <a:r>
                  <a:rPr lang="zh-CN" altLang="en-US" sz="1800" b="0" dirty="0">
                    <a:solidFill>
                      <a:srgbClr val="000000"/>
                    </a:solidFill>
                    <a:latin typeface="+mn-ea"/>
                    <a:ea typeface="+mn-ea"/>
                  </a:rPr>
                  <a:t>，还有铁芯的磁滞损耗</a:t>
                </a:r>
                <a14:m>
                  <m:oMath xmlns:m="http://schemas.openxmlformats.org/officeDocument/2006/math">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a:rPr lang="en-US" altLang="zh-CN" sz="1800" i="1">
                            <a:solidFill>
                              <a:srgbClr val="000000"/>
                            </a:solidFill>
                            <a:latin typeface="Cambria Math" panose="02040503050406030204" pitchFamily="18" charset="0"/>
                            <a:ea typeface="+mn-ea"/>
                          </a:rPr>
                          <m:t>h</m:t>
                        </m:r>
                      </m:sub>
                    </m:sSub>
                  </m:oMath>
                </a14:m>
                <a:r>
                  <a:rPr lang="en-US" altLang="zh-CN" sz="1800" b="0" dirty="0" err="1">
                    <a:solidFill>
                      <a:srgbClr val="000000"/>
                    </a:solidFill>
                    <a:latin typeface="+mn-ea"/>
                    <a:ea typeface="+mn-ea"/>
                  </a:rPr>
                  <a:t>APh</a:t>
                </a:r>
                <a:r>
                  <a:rPr lang="zh-CN" altLang="en-US" sz="1800" b="0" dirty="0">
                    <a:solidFill>
                      <a:srgbClr val="000000"/>
                    </a:solidFill>
                    <a:latin typeface="+mn-ea"/>
                    <a:ea typeface="+mn-ea"/>
                  </a:rPr>
                  <a:t>和涡流损耗</a:t>
                </a:r>
                <a14:m>
                  <m:oMath xmlns:m="http://schemas.openxmlformats.org/officeDocument/2006/math">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a:rPr lang="en-US" altLang="zh-CN" sz="1800" i="1">
                            <a:solidFill>
                              <a:srgbClr val="000000"/>
                            </a:solidFill>
                            <a:latin typeface="Cambria Math" panose="02040503050406030204" pitchFamily="18" charset="0"/>
                            <a:ea typeface="+mn-ea"/>
                          </a:rPr>
                          <m:t>𝑒</m:t>
                        </m:r>
                      </m:sub>
                    </m:sSub>
                  </m:oMath>
                </a14:m>
                <a:r>
                  <a:rPr lang="zh-CN" altLang="en-US" sz="1800" b="0" dirty="0">
                    <a:solidFill>
                      <a:srgbClr val="000000"/>
                    </a:solidFill>
                    <a:latin typeface="+mn-ea"/>
                    <a:ea typeface="+mn-ea"/>
                  </a:rPr>
                  <a:t>，两者合称铁耗，用</a:t>
                </a:r>
                <a14:m>
                  <m:oMath xmlns:m="http://schemas.openxmlformats.org/officeDocument/2006/math">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m:rPr>
                            <m:nor/>
                          </m:rPr>
                          <a:rPr lang="en-US" altLang="zh-CN" sz="1800">
                            <a:solidFill>
                              <a:srgbClr val="000000"/>
                            </a:solidFill>
                            <a:latin typeface="+mn-ea"/>
                            <a:ea typeface="+mn-ea"/>
                          </a:rPr>
                          <m:t>Fe</m:t>
                        </m:r>
                      </m:sub>
                    </m:sSub>
                  </m:oMath>
                </a14:m>
                <a:r>
                  <a:rPr lang="zh-CN" altLang="en-US" sz="1800" b="0" dirty="0">
                    <a:solidFill>
                      <a:srgbClr val="000000"/>
                    </a:solidFill>
                    <a:latin typeface="+mn-ea"/>
                    <a:ea typeface="+mn-ea"/>
                  </a:rPr>
                  <a:t>表示。为了减小磁滞损耗，应选用软磁材料做铁芯。为了减小涡流损耗，在顺磁场方向，铁芯可由彼此绝缘的硅钢片叠成。交流铁芯线圈总的功率损耗可表示为</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1800" i="1">
                          <a:solidFill>
                            <a:srgbClr val="000000"/>
                          </a:solidFill>
                          <a:latin typeface="Cambria Math" panose="02040503050406030204" pitchFamily="18" charset="0"/>
                          <a:ea typeface="+mn-ea"/>
                        </a:rPr>
                        <m:t>𝛥</m:t>
                      </m:r>
                      <m:r>
                        <a:rPr lang="en-US" altLang="zh-CN" sz="1800" i="1">
                          <a:solidFill>
                            <a:srgbClr val="000000"/>
                          </a:solidFill>
                          <a:latin typeface="Cambria Math" panose="02040503050406030204" pitchFamily="18" charset="0"/>
                          <a:ea typeface="+mn-ea"/>
                        </a:rPr>
                        <m:t>𝑃</m:t>
                      </m:r>
                      <m:r>
                        <a:rPr lang="en-US" altLang="zh-CN" sz="1800" i="1">
                          <a:solidFill>
                            <a:srgbClr val="000000"/>
                          </a:solidFill>
                          <a:latin typeface="Cambria Math" panose="02040503050406030204" pitchFamily="18" charset="0"/>
                          <a:ea typeface="+mn-ea"/>
                        </a:rPr>
                        <m:t>=</m:t>
                      </m:r>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m:rPr>
                              <m:nor/>
                            </m:rPr>
                            <a:rPr lang="en-US" altLang="zh-CN" sz="1800">
                              <a:solidFill>
                                <a:srgbClr val="000000"/>
                              </a:solidFill>
                              <a:latin typeface="+mn-ea"/>
                              <a:ea typeface="+mn-ea"/>
                            </a:rPr>
                            <m:t>Cu</m:t>
                          </m:r>
                        </m:sub>
                      </m:sSub>
                      <m:r>
                        <a:rPr lang="en-US" altLang="zh-CN" sz="1800" i="1">
                          <a:solidFill>
                            <a:srgbClr val="000000"/>
                          </a:solidFill>
                          <a:latin typeface="Cambria Math" panose="02040503050406030204" pitchFamily="18" charset="0"/>
                          <a:ea typeface="+mn-ea"/>
                        </a:rPr>
                        <m:t>+</m:t>
                      </m:r>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m:rPr>
                              <m:nor/>
                            </m:rPr>
                            <a:rPr lang="en-US" altLang="zh-CN" sz="1800">
                              <a:solidFill>
                                <a:srgbClr val="000000"/>
                              </a:solidFill>
                              <a:latin typeface="+mn-ea"/>
                              <a:ea typeface="+mn-ea"/>
                            </a:rPr>
                            <m:t>Fe</m:t>
                          </m:r>
                        </m:sub>
                      </m:sSub>
                      <m:r>
                        <a:rPr lang="en-US" altLang="zh-CN" sz="1800" i="1">
                          <a:solidFill>
                            <a:srgbClr val="000000"/>
                          </a:solidFill>
                          <a:latin typeface="Cambria Math" panose="02040503050406030204" pitchFamily="18" charset="0"/>
                          <a:ea typeface="+mn-ea"/>
                        </a:rPr>
                        <m:t>=</m:t>
                      </m:r>
                      <m:sSup>
                        <m:sSupPr>
                          <m:ctrlPr>
                            <a:rPr lang="zh-CN" altLang="zh-CN" sz="1800" i="1">
                              <a:solidFill>
                                <a:srgbClr val="000000"/>
                              </a:solidFill>
                              <a:latin typeface="Cambria Math" panose="02040503050406030204" pitchFamily="18" charset="0"/>
                              <a:ea typeface="+mn-ea"/>
                            </a:rPr>
                          </m:ctrlPr>
                        </m:sSupPr>
                        <m:e>
                          <m:r>
                            <a:rPr lang="en-US" altLang="zh-CN" sz="1800" i="1">
                              <a:solidFill>
                                <a:srgbClr val="000000"/>
                              </a:solidFill>
                              <a:latin typeface="Cambria Math" panose="02040503050406030204" pitchFamily="18" charset="0"/>
                              <a:ea typeface="+mn-ea"/>
                            </a:rPr>
                            <m:t>𝐼</m:t>
                          </m:r>
                        </m:e>
                        <m:sup>
                          <m:r>
                            <a:rPr lang="en-US" altLang="zh-CN" sz="1800" i="1">
                              <a:solidFill>
                                <a:srgbClr val="000000"/>
                              </a:solidFill>
                              <a:latin typeface="Cambria Math" panose="02040503050406030204" pitchFamily="18" charset="0"/>
                              <a:ea typeface="+mn-ea"/>
                            </a:rPr>
                            <m:t>2</m:t>
                          </m:r>
                        </m:sup>
                      </m:sSup>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𝑅</m:t>
                          </m:r>
                        </m:e>
                        <m:sub>
                          <m:r>
                            <m:rPr>
                              <m:nor/>
                            </m:rPr>
                            <a:rPr lang="en-US" altLang="zh-CN" sz="1800">
                              <a:solidFill>
                                <a:srgbClr val="000000"/>
                              </a:solidFill>
                              <a:latin typeface="+mn-ea"/>
                              <a:ea typeface="+mn-ea"/>
                            </a:rPr>
                            <m:t>Cu</m:t>
                          </m:r>
                        </m:sub>
                      </m:sSub>
                      <m:r>
                        <a:rPr lang="en-US" altLang="zh-CN" sz="1800" i="1">
                          <a:solidFill>
                            <a:srgbClr val="000000"/>
                          </a:solidFill>
                          <a:latin typeface="Cambria Math" panose="02040503050406030204" pitchFamily="18" charset="0"/>
                          <a:ea typeface="+mn-ea"/>
                        </a:rPr>
                        <m:t>+</m:t>
                      </m:r>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a:rPr lang="en-US" altLang="zh-CN" sz="1800" i="1">
                              <a:solidFill>
                                <a:srgbClr val="000000"/>
                              </a:solidFill>
                              <a:latin typeface="Cambria Math" panose="02040503050406030204" pitchFamily="18" charset="0"/>
                              <a:ea typeface="+mn-ea"/>
                            </a:rPr>
                            <m:t>h</m:t>
                          </m:r>
                        </m:sub>
                      </m:sSub>
                      <m:r>
                        <a:rPr lang="en-US" altLang="zh-CN" sz="1800" i="1">
                          <a:solidFill>
                            <a:srgbClr val="000000"/>
                          </a:solidFill>
                          <a:latin typeface="Cambria Math" panose="02040503050406030204" pitchFamily="18" charset="0"/>
                          <a:ea typeface="+mn-ea"/>
                        </a:rPr>
                        <m:t>+</m:t>
                      </m:r>
                      <m:r>
                        <a:rPr lang="en-US" altLang="zh-CN" sz="1800" i="1">
                          <a:solidFill>
                            <a:srgbClr val="000000"/>
                          </a:solidFill>
                          <a:latin typeface="Cambria Math" panose="02040503050406030204" pitchFamily="18" charset="0"/>
                          <a:ea typeface="+mn-ea"/>
                        </a:rPr>
                        <m:t>𝛥</m:t>
                      </m:r>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𝑃</m:t>
                          </m:r>
                        </m:e>
                        <m:sub>
                          <m:r>
                            <a:rPr lang="en-US" altLang="zh-CN" sz="1800" i="1">
                              <a:solidFill>
                                <a:srgbClr val="000000"/>
                              </a:solidFill>
                              <a:latin typeface="Cambria Math" panose="02040503050406030204" pitchFamily="18" charset="0"/>
                              <a:ea typeface="+mn-ea"/>
                            </a:rPr>
                            <m:t>𝑒</m:t>
                          </m:r>
                        </m:sub>
                      </m:sSub>
                    </m:oMath>
                  </m:oMathPara>
                </a14:m>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3"/>
                <a:ext cx="8158433" cy="3282673"/>
              </a:xfrm>
              <a:prstGeom prst="rect">
                <a:avLst/>
              </a:prstGeom>
              <a:blipFill>
                <a:blip r:embed="rId4"/>
                <a:stretch>
                  <a:fillRect l="-1271" b="-1299"/>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27721336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3166652"/>
            <a:ext cx="8158433" cy="524696"/>
          </a:xfrm>
        </p:spPr>
        <p:txBody>
          <a:bodyPr>
            <a:noAutofit/>
          </a:bodyPr>
          <a:lstStyle/>
          <a:p>
            <a:pPr algn="ctr"/>
            <a:r>
              <a:rPr lang="zh-CN" altLang="en-US" sz="4500" dirty="0"/>
              <a:t>第三节  变压器</a:t>
            </a:r>
          </a:p>
        </p:txBody>
      </p:sp>
    </p:spTree>
    <p:custDataLst>
      <p:tags r:id="rId1"/>
    </p:custDataLst>
    <p:extLst>
      <p:ext uri="{BB962C8B-B14F-4D97-AF65-F5344CB8AC3E}">
        <p14:creationId xmlns:p14="http://schemas.microsoft.com/office/powerpoint/2010/main" val="138363659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54125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一、变压器的基本结构和工作原理</a:t>
            </a:r>
            <a:endParaRPr lang="en-US" altLang="zh-CN" sz="2400" b="0" dirty="0">
              <a:solidFill>
                <a:srgbClr val="000000"/>
              </a:solidFill>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变压器是利用电磁感应原理工作的电气设备，具有传递能量、变换电压、变换电流和变换阻抗的功能，因此在各个领域中有着广泛的应用。</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（一）变压器的结构</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变压器主要由铁心和绕组两大部分构成，普通的双绕组变压</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器有心式和壳式两种结构形式。</a:t>
            </a:r>
            <a:endParaRPr lang="en-US" altLang="zh-CN" sz="1800" b="0" dirty="0">
              <a:solidFill>
                <a:srgbClr val="000000"/>
              </a:solidFill>
              <a:latin typeface="+mn-ea"/>
              <a:ea typeface="+mn-ea"/>
            </a:endParaRPr>
          </a:p>
        </p:txBody>
      </p:sp>
      <p:pic>
        <p:nvPicPr>
          <p:cNvPr id="3" name="图片 2">
            <a:extLst>
              <a:ext uri="{FF2B5EF4-FFF2-40B4-BE49-F238E27FC236}">
                <a16:creationId xmlns:a16="http://schemas.microsoft.com/office/drawing/2014/main" id="{A2433CE8-2EDE-4AE5-8755-AA6445758530}"/>
              </a:ext>
            </a:extLst>
          </p:cNvPr>
          <p:cNvPicPr>
            <a:picLocks noChangeAspect="1"/>
          </p:cNvPicPr>
          <p:nvPr/>
        </p:nvPicPr>
        <p:blipFill>
          <a:blip r:embed="rId4"/>
          <a:stretch>
            <a:fillRect/>
          </a:stretch>
        </p:blipFill>
        <p:spPr>
          <a:xfrm>
            <a:off x="6650966" y="3125449"/>
            <a:ext cx="2000250" cy="2043113"/>
          </a:xfrm>
          <a:prstGeom prst="rect">
            <a:avLst/>
          </a:prstGeom>
        </p:spPr>
      </p:pic>
    </p:spTree>
    <p:custDataLst>
      <p:tags r:id="rId1"/>
    </p:custDataLst>
    <p:extLst>
      <p:ext uri="{BB962C8B-B14F-4D97-AF65-F5344CB8AC3E}">
        <p14:creationId xmlns:p14="http://schemas.microsoft.com/office/powerpoint/2010/main" val="358418118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0"/>
            <a:ext cx="8158433" cy="310296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（二）变压器的原理</a:t>
            </a:r>
            <a:br>
              <a:rPr lang="en-US" altLang="zh-CN" sz="2400" b="0" dirty="0">
                <a:solidFill>
                  <a:srgbClr val="000000"/>
                </a:solidFill>
              </a:rPr>
            </a:br>
            <a:br>
              <a:rPr lang="zh-CN" altLang="zh-CN" sz="2400" b="0" dirty="0">
                <a:solidFill>
                  <a:srgbClr val="000000"/>
                </a:solidFill>
              </a:rPr>
            </a:br>
            <a:r>
              <a:rPr lang="en-US" altLang="zh-CN" sz="1800" b="0" dirty="0">
                <a:solidFill>
                  <a:srgbClr val="000000"/>
                </a:solidFill>
                <a:latin typeface="+mn-ea"/>
                <a:ea typeface="+mn-ea"/>
              </a:rPr>
              <a:t>1.	</a:t>
            </a:r>
            <a:r>
              <a:rPr lang="zh-CN" altLang="en-US" sz="1800" b="0" dirty="0">
                <a:solidFill>
                  <a:srgbClr val="000000"/>
                </a:solidFill>
                <a:latin typeface="+mn-ea"/>
                <a:ea typeface="+mn-ea"/>
              </a:rPr>
              <a:t>变压器的电压变换作用</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变压器原边绕组施加额定电压，副边绕组开路（不接负载）的情况，称为空载运行。</a:t>
            </a:r>
          </a:p>
          <a:p>
            <a:pPr fontAlgn="ctr">
              <a:lnSpc>
                <a:spcPts val="2700"/>
              </a:lnSpc>
            </a:pPr>
            <a:endParaRPr lang="zh-CN" altLang="en-US" sz="1800" b="0" dirty="0">
              <a:solidFill>
                <a:srgbClr val="000000"/>
              </a:solidFill>
              <a:latin typeface="+mn-ea"/>
              <a:ea typeface="+mn-ea"/>
            </a:endParaRPr>
          </a:p>
        </p:txBody>
      </p:sp>
      <p:pic>
        <p:nvPicPr>
          <p:cNvPr id="3" name="图片 2" descr="QQ截图20200713095200">
            <a:extLst>
              <a:ext uri="{FF2B5EF4-FFF2-40B4-BE49-F238E27FC236}">
                <a16:creationId xmlns:a16="http://schemas.microsoft.com/office/drawing/2014/main" id="{44F5DA70-8453-4ACF-BAFE-D82070AC7D72}"/>
              </a:ext>
            </a:extLst>
          </p:cNvPr>
          <p:cNvPicPr/>
          <p:nvPr/>
        </p:nvPicPr>
        <p:blipFill>
          <a:blip r:embed="rId4" cstate="print">
            <a:lum bright="-48000" contrast="72000"/>
            <a:extLst>
              <a:ext uri="{28A0092B-C50C-407E-A947-70E740481C1C}">
                <a14:useLocalDpi xmlns:a14="http://schemas.microsoft.com/office/drawing/2010/main" val="0"/>
              </a:ext>
            </a:extLst>
          </a:blip>
          <a:srcRect/>
          <a:stretch>
            <a:fillRect/>
          </a:stretch>
        </p:blipFill>
        <p:spPr bwMode="auto">
          <a:xfrm>
            <a:off x="3209623" y="3534106"/>
            <a:ext cx="2724755" cy="1584098"/>
          </a:xfrm>
          <a:prstGeom prst="rect">
            <a:avLst/>
          </a:prstGeom>
          <a:noFill/>
          <a:ln>
            <a:noFill/>
          </a:ln>
        </p:spPr>
      </p:pic>
    </p:spTree>
    <p:custDataLst>
      <p:tags r:id="rId1"/>
    </p:custDataLst>
    <p:extLst>
      <p:ext uri="{BB962C8B-B14F-4D97-AF65-F5344CB8AC3E}">
        <p14:creationId xmlns:p14="http://schemas.microsoft.com/office/powerpoint/2010/main" val="262621767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0"/>
                <a:ext cx="8158433" cy="395740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br>
                  <a:rPr lang="en-US" altLang="zh-CN" sz="2400" b="0" dirty="0">
                    <a:solidFill>
                      <a:srgbClr val="000000"/>
                    </a:solidFill>
                  </a:rPr>
                </a:br>
                <a:r>
                  <a:rPr lang="en-US" altLang="zh-CN" sz="1800" b="0" dirty="0">
                    <a:solidFill>
                      <a:srgbClr val="000000"/>
                    </a:solidFill>
                    <a:latin typeface="+mn-ea"/>
                    <a:ea typeface="+mn-ea"/>
                  </a:rPr>
                  <a:t>2.	</a:t>
                </a:r>
                <a:r>
                  <a:rPr lang="zh-CN" altLang="en-US" sz="1800" b="0" dirty="0">
                    <a:solidFill>
                      <a:srgbClr val="000000"/>
                    </a:solidFill>
                    <a:latin typeface="+mn-ea"/>
                    <a:ea typeface="+mn-ea"/>
                  </a:rPr>
                  <a:t>变压器的电流变换作用</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变压器原绕组加上额定电压，副绕组接上负载</a:t>
                </a:r>
                <a:r>
                  <a:rPr lang="en-US" altLang="zh-CN" sz="1800" b="0" dirty="0">
                    <a:solidFill>
                      <a:srgbClr val="000000"/>
                    </a:solidFill>
                    <a:latin typeface="+mn-ea"/>
                    <a:ea typeface="+mn-ea"/>
                  </a:rPr>
                  <a:t>Z_L</a:t>
                </a:r>
                <a:r>
                  <a:rPr lang="zh-CN" altLang="en-US" sz="1800" b="0" dirty="0">
                    <a:solidFill>
                      <a:srgbClr val="000000"/>
                    </a:solidFill>
                    <a:latin typeface="+mn-ea"/>
                    <a:ea typeface="+mn-ea"/>
                  </a:rPr>
                  <a:t>的工作情况，称为负载运行。负载运行时原、副边都有电流，则铁心中的主磁通是由合磁通产生的。</a:t>
                </a:r>
              </a:p>
              <a:p>
                <a:pPr fontAlgn="ctr">
                  <a:lnSpc>
                    <a:spcPts val="2700"/>
                  </a:lnSpc>
                </a:pPr>
                <a:r>
                  <a:rPr lang="zh-CN" altLang="en-US" sz="1800" b="0" dirty="0">
                    <a:solidFill>
                      <a:srgbClr val="000000"/>
                    </a:solidFill>
                    <a:latin typeface="+mn-ea"/>
                    <a:ea typeface="+mn-ea"/>
                  </a:rPr>
                  <a:t>原、副绕组电流的有效值关系为</a:t>
                </a:r>
              </a:p>
              <a:p>
                <a:pPr fontAlgn="ctr">
                  <a:lnSpc>
                    <a:spcPts val="2700"/>
                  </a:lnSpc>
                </a:pP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f>
                        <m:fPr>
                          <m:ctrlPr>
                            <a:rPr lang="zh-CN" altLang="zh-CN" sz="1800" i="1">
                              <a:solidFill>
                                <a:srgbClr val="000000"/>
                              </a:solidFill>
                              <a:latin typeface="Cambria Math" panose="02040503050406030204" pitchFamily="18" charset="0"/>
                              <a:ea typeface="+mn-ea"/>
                            </a:rPr>
                          </m:ctrlPr>
                        </m:fPr>
                        <m:num>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𝐼</m:t>
                              </m:r>
                            </m:e>
                            <m:sub>
                              <m:r>
                                <a:rPr lang="en-US" altLang="zh-CN" sz="1800" i="1">
                                  <a:solidFill>
                                    <a:srgbClr val="000000"/>
                                  </a:solidFill>
                                  <a:latin typeface="Cambria Math" panose="02040503050406030204" pitchFamily="18" charset="0"/>
                                  <a:ea typeface="+mn-ea"/>
                                </a:rPr>
                                <m:t>1</m:t>
                              </m:r>
                            </m:sub>
                          </m:sSub>
                        </m:num>
                        <m:den>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𝐼</m:t>
                              </m:r>
                            </m:e>
                            <m:sub>
                              <m:r>
                                <a:rPr lang="en-US" altLang="zh-CN" sz="1800" i="1">
                                  <a:solidFill>
                                    <a:srgbClr val="000000"/>
                                  </a:solidFill>
                                  <a:latin typeface="Cambria Math" panose="02040503050406030204" pitchFamily="18" charset="0"/>
                                  <a:ea typeface="+mn-ea"/>
                                </a:rPr>
                                <m:t>2</m:t>
                              </m:r>
                            </m:sub>
                          </m:sSub>
                        </m:den>
                      </m:f>
                      <m:r>
                        <a:rPr lang="en-US" altLang="zh-CN" sz="1800" i="1">
                          <a:solidFill>
                            <a:srgbClr val="000000"/>
                          </a:solidFill>
                          <a:latin typeface="Cambria Math" panose="02040503050406030204" pitchFamily="18" charset="0"/>
                          <a:ea typeface="+mn-ea"/>
                        </a:rPr>
                        <m:t>≈</m:t>
                      </m:r>
                      <m:f>
                        <m:fPr>
                          <m:ctrlPr>
                            <a:rPr lang="zh-CN" altLang="zh-CN" sz="1800" i="1">
                              <a:solidFill>
                                <a:srgbClr val="000000"/>
                              </a:solidFill>
                              <a:latin typeface="Cambria Math" panose="02040503050406030204" pitchFamily="18" charset="0"/>
                              <a:ea typeface="+mn-ea"/>
                            </a:rPr>
                          </m:ctrlPr>
                        </m:fPr>
                        <m:num>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𝑁</m:t>
                              </m:r>
                            </m:e>
                            <m:sub>
                              <m:r>
                                <a:rPr lang="en-US" altLang="zh-CN" sz="1800" i="1">
                                  <a:solidFill>
                                    <a:srgbClr val="000000"/>
                                  </a:solidFill>
                                  <a:latin typeface="Cambria Math" panose="02040503050406030204" pitchFamily="18" charset="0"/>
                                  <a:ea typeface="+mn-ea"/>
                                </a:rPr>
                                <m:t>2</m:t>
                              </m:r>
                            </m:sub>
                          </m:sSub>
                        </m:num>
                        <m:den>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𝑁</m:t>
                              </m:r>
                            </m:e>
                            <m:sub>
                              <m:r>
                                <a:rPr lang="en-US" altLang="zh-CN" sz="1800" i="1">
                                  <a:solidFill>
                                    <a:srgbClr val="000000"/>
                                  </a:solidFill>
                                  <a:latin typeface="Cambria Math" panose="02040503050406030204" pitchFamily="18" charset="0"/>
                                  <a:ea typeface="+mn-ea"/>
                                </a:rPr>
                                <m:t>1</m:t>
                              </m:r>
                            </m:sub>
                          </m:sSub>
                        </m:den>
                      </m:f>
                      <m:r>
                        <a:rPr lang="en-US" altLang="zh-CN" sz="1800" i="1">
                          <a:solidFill>
                            <a:srgbClr val="000000"/>
                          </a:solidFill>
                          <a:latin typeface="Cambria Math" panose="02040503050406030204" pitchFamily="18" charset="0"/>
                          <a:ea typeface="+mn-ea"/>
                        </a:rPr>
                        <m:t>=</m:t>
                      </m:r>
                      <m:f>
                        <m:fPr>
                          <m:ctrlPr>
                            <a:rPr lang="zh-CN" altLang="zh-CN" sz="1800" i="1">
                              <a:solidFill>
                                <a:srgbClr val="000000"/>
                              </a:solidFill>
                              <a:latin typeface="Cambria Math" panose="02040503050406030204" pitchFamily="18" charset="0"/>
                              <a:ea typeface="+mn-ea"/>
                            </a:rPr>
                          </m:ctrlPr>
                        </m:fPr>
                        <m:num>
                          <m:r>
                            <a:rPr lang="en-US" altLang="zh-CN" sz="1800" i="1">
                              <a:solidFill>
                                <a:srgbClr val="000000"/>
                              </a:solidFill>
                              <a:latin typeface="Cambria Math" panose="02040503050406030204" pitchFamily="18" charset="0"/>
                              <a:ea typeface="+mn-ea"/>
                            </a:rPr>
                            <m:t>1</m:t>
                          </m:r>
                        </m:num>
                        <m:den>
                          <m:r>
                            <a:rPr lang="en-US" altLang="zh-CN" sz="1800" i="1">
                              <a:solidFill>
                                <a:srgbClr val="000000"/>
                              </a:solidFill>
                              <a:latin typeface="Cambria Math" panose="02040503050406030204" pitchFamily="18" charset="0"/>
                              <a:ea typeface="+mn-ea"/>
                            </a:rPr>
                            <m:t>𝐾</m:t>
                          </m:r>
                        </m:den>
                      </m:f>
                    </m:oMath>
                  </m:oMathPara>
                </a14:m>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即变压器原、副绕组的电流与其绕组的匝数成反比。</a:t>
                </a:r>
              </a:p>
              <a:p>
                <a:pPr fontAlgn="ctr">
                  <a:lnSpc>
                    <a:spcPts val="2700"/>
                  </a:lnSpc>
                </a:pPr>
                <a:endParaRPr lang="zh-CN" altLang="en-US"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857250"/>
                <a:ext cx="8158433" cy="3957404"/>
              </a:xfrm>
              <a:prstGeom prst="rect">
                <a:avLst/>
              </a:prstGeom>
              <a:blipFill>
                <a:blip r:embed="rId4"/>
                <a:stretch>
                  <a:fillRect l="-89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65334053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0"/>
                <a:ext cx="8158433" cy="490178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br>
                  <a:rPr lang="en-US" altLang="zh-CN" sz="2400" b="0" dirty="0">
                    <a:solidFill>
                      <a:srgbClr val="000000"/>
                    </a:solidFill>
                  </a:rPr>
                </a:br>
                <a:r>
                  <a:rPr lang="en-US" altLang="zh-CN" sz="1800" b="0" dirty="0">
                    <a:solidFill>
                      <a:srgbClr val="000000"/>
                    </a:solidFill>
                    <a:latin typeface="+mn-ea"/>
                    <a:ea typeface="+mn-ea"/>
                  </a:rPr>
                  <a:t>3.	</a:t>
                </a:r>
                <a:r>
                  <a:rPr lang="zh-CN" altLang="en-US" sz="1800" b="0" dirty="0">
                    <a:solidFill>
                      <a:srgbClr val="000000"/>
                    </a:solidFill>
                    <a:latin typeface="+mn-ea"/>
                    <a:ea typeface="+mn-ea"/>
                  </a:rPr>
                  <a:t>变压器的阻抗变换作用</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zh-CN" sz="1800" b="0" dirty="0">
                    <a:solidFill>
                      <a:srgbClr val="000000"/>
                    </a:solidFill>
                    <a:latin typeface="+mn-ea"/>
                    <a:ea typeface="+mn-ea"/>
                  </a:rPr>
                  <a:t>当变压器的负载</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𝑍</m:t>
                        </m:r>
                      </m:e>
                      <m:sub>
                        <m:r>
                          <a:rPr lang="en-US" altLang="zh-CN" sz="1800" b="0">
                            <a:solidFill>
                              <a:srgbClr val="000000"/>
                            </a:solidFill>
                            <a:latin typeface="Cambria Math" panose="02040503050406030204" pitchFamily="18" charset="0"/>
                            <a:ea typeface="+mn-ea"/>
                          </a:rPr>
                          <m:t>𝐿</m:t>
                        </m:r>
                      </m:sub>
                    </m:sSub>
                  </m:oMath>
                </a14:m>
                <a:r>
                  <a:rPr lang="zh-CN" altLang="zh-CN" sz="1800" b="0" dirty="0">
                    <a:solidFill>
                      <a:srgbClr val="000000"/>
                    </a:solidFill>
                    <a:latin typeface="+mn-ea"/>
                    <a:ea typeface="+mn-ea"/>
                  </a:rPr>
                  <a:t>变化时，</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𝑖</m:t>
                        </m:r>
                      </m:e>
                      <m:sub>
                        <m:r>
                          <a:rPr lang="en-US" altLang="zh-CN" sz="1800" b="0">
                            <a:solidFill>
                              <a:srgbClr val="000000"/>
                            </a:solidFill>
                            <a:latin typeface="Cambria Math" panose="02040503050406030204" pitchFamily="18" charset="0"/>
                            <a:ea typeface="+mn-ea"/>
                          </a:rPr>
                          <m:t>2</m:t>
                        </m:r>
                      </m:sub>
                    </m:sSub>
                  </m:oMath>
                </a14:m>
                <a:r>
                  <a:rPr lang="zh-CN" altLang="zh-CN" sz="1800" b="0" dirty="0">
                    <a:solidFill>
                      <a:srgbClr val="000000"/>
                    </a:solidFill>
                    <a:latin typeface="+mn-ea"/>
                    <a:ea typeface="+mn-ea"/>
                  </a:rPr>
                  <a:t>变化，</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𝑖</m:t>
                        </m:r>
                      </m:e>
                      <m:sub>
                        <m:r>
                          <a:rPr lang="en-US" altLang="zh-CN" sz="1800" b="0">
                            <a:solidFill>
                              <a:srgbClr val="000000"/>
                            </a:solidFill>
                            <a:latin typeface="Cambria Math" panose="02040503050406030204" pitchFamily="18" charset="0"/>
                            <a:ea typeface="+mn-ea"/>
                          </a:rPr>
                          <m:t>1</m:t>
                        </m:r>
                      </m:sub>
                    </m:sSub>
                  </m:oMath>
                </a14:m>
                <a:r>
                  <a:rPr lang="zh-CN" altLang="zh-CN" sz="1800" b="0" dirty="0">
                    <a:solidFill>
                      <a:srgbClr val="000000"/>
                    </a:solidFill>
                    <a:latin typeface="+mn-ea"/>
                    <a:ea typeface="+mn-ea"/>
                  </a:rPr>
                  <a:t>也随着变化，</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𝑍</m:t>
                        </m:r>
                      </m:e>
                      <m:sub>
                        <m:r>
                          <a:rPr lang="en-US" altLang="zh-CN" sz="1800" b="0">
                            <a:solidFill>
                              <a:srgbClr val="000000"/>
                            </a:solidFill>
                            <a:latin typeface="Cambria Math" panose="02040503050406030204" pitchFamily="18" charset="0"/>
                            <a:ea typeface="+mn-ea"/>
                          </a:rPr>
                          <m:t>𝐿</m:t>
                        </m:r>
                      </m:sub>
                    </m:sSub>
                  </m:oMath>
                </a14:m>
                <a:r>
                  <a:rPr lang="zh-CN" altLang="zh-CN" sz="1800" b="0" dirty="0">
                    <a:solidFill>
                      <a:srgbClr val="000000"/>
                    </a:solidFill>
                    <a:latin typeface="+mn-ea"/>
                    <a:ea typeface="+mn-ea"/>
                  </a:rPr>
                  <a:t>对</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𝑖</m:t>
                        </m:r>
                      </m:e>
                      <m:sub>
                        <m:r>
                          <a:rPr lang="en-US" altLang="zh-CN" sz="1800" b="0">
                            <a:solidFill>
                              <a:srgbClr val="000000"/>
                            </a:solidFill>
                            <a:latin typeface="Cambria Math" panose="02040503050406030204" pitchFamily="18" charset="0"/>
                            <a:ea typeface="+mn-ea"/>
                          </a:rPr>
                          <m:t>1</m:t>
                        </m:r>
                      </m:sub>
                    </m:sSub>
                  </m:oMath>
                </a14:m>
                <a:r>
                  <a:rPr lang="zh-CN" altLang="zh-CN" sz="1800" b="0" dirty="0">
                    <a:solidFill>
                      <a:srgbClr val="000000"/>
                    </a:solidFill>
                    <a:latin typeface="+mn-ea"/>
                    <a:ea typeface="+mn-ea"/>
                  </a:rPr>
                  <a:t>的影响可以用一个接在原边的等效阻抗</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sSup>
                          <m:sSupPr>
                            <m:ctrlPr>
                              <a:rPr lang="zh-CN" altLang="zh-CN" sz="1800" b="0" i="1">
                                <a:solidFill>
                                  <a:srgbClr val="000000"/>
                                </a:solidFill>
                                <a:latin typeface="Cambria Math" panose="02040503050406030204" pitchFamily="18" charset="0"/>
                                <a:ea typeface="+mn-ea"/>
                              </a:rPr>
                            </m:ctrlPr>
                          </m:sSupPr>
                          <m:e>
                            <m:r>
                              <a:rPr lang="en-US" altLang="zh-CN" sz="1800" b="0">
                                <a:solidFill>
                                  <a:srgbClr val="000000"/>
                                </a:solidFill>
                                <a:latin typeface="Cambria Math" panose="02040503050406030204" pitchFamily="18" charset="0"/>
                                <a:ea typeface="+mn-ea"/>
                              </a:rPr>
                              <m:t>𝑍</m:t>
                            </m:r>
                          </m:e>
                          <m:sup>
                            <m:r>
                              <a:rPr lang="en-US" altLang="zh-CN" sz="1800" b="0">
                                <a:solidFill>
                                  <a:srgbClr val="000000"/>
                                </a:solidFill>
                                <a:latin typeface="Cambria Math" panose="02040503050406030204" pitchFamily="18" charset="0"/>
                                <a:ea typeface="+mn-ea"/>
                              </a:rPr>
                              <m:t>′</m:t>
                            </m:r>
                          </m:sup>
                        </m:sSup>
                      </m:e>
                      <m:sub>
                        <m:r>
                          <a:rPr lang="en-US" altLang="zh-CN" sz="1800" b="0">
                            <a:solidFill>
                              <a:srgbClr val="000000"/>
                            </a:solidFill>
                            <a:latin typeface="Cambria Math" panose="02040503050406030204" pitchFamily="18" charset="0"/>
                            <a:ea typeface="+mn-ea"/>
                          </a:rPr>
                          <m:t>𝐿</m:t>
                        </m:r>
                      </m:sub>
                    </m:sSub>
                  </m:oMath>
                </a14:m>
                <a:r>
                  <a:rPr lang="zh-CN" altLang="zh-CN" sz="1800" b="0" dirty="0">
                    <a:solidFill>
                      <a:srgbClr val="000000"/>
                    </a:solidFill>
                    <a:latin typeface="+mn-ea"/>
                    <a:ea typeface="+mn-ea"/>
                  </a:rPr>
                  <a:t>来代替。即将变压器和</a:t>
                </a:r>
                <a:r>
                  <a:rPr lang="en-US" altLang="zh-CN" sz="1800" b="0" dirty="0">
                    <a:solidFill>
                      <a:srgbClr val="000000"/>
                    </a:solidFill>
                    <a:latin typeface="+mn-ea"/>
                    <a:ea typeface="+mn-ea"/>
                  </a:rPr>
                  <a:t>ZL</a:t>
                </a:r>
                <a:r>
                  <a:rPr lang="zh-CN" altLang="zh-CN" sz="1800" b="0" dirty="0">
                    <a:solidFill>
                      <a:srgbClr val="000000"/>
                    </a:solidFill>
                    <a:latin typeface="+mn-ea"/>
                    <a:ea typeface="+mn-ea"/>
                  </a:rPr>
                  <a:t>，对电源的共同作用</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sSup>
                          <m:sSupPr>
                            <m:ctrlPr>
                              <a:rPr lang="zh-CN" altLang="zh-CN" sz="1800" b="0" i="1">
                                <a:solidFill>
                                  <a:srgbClr val="000000"/>
                                </a:solidFill>
                                <a:latin typeface="Cambria Math" panose="02040503050406030204" pitchFamily="18" charset="0"/>
                                <a:ea typeface="+mn-ea"/>
                              </a:rPr>
                            </m:ctrlPr>
                          </m:sSupPr>
                          <m:e>
                            <m:r>
                              <a:rPr lang="en-US" altLang="zh-CN" sz="1800" b="0">
                                <a:solidFill>
                                  <a:srgbClr val="000000"/>
                                </a:solidFill>
                                <a:latin typeface="Cambria Math" panose="02040503050406030204" pitchFamily="18" charset="0"/>
                                <a:ea typeface="+mn-ea"/>
                              </a:rPr>
                              <m:t>𝑍</m:t>
                            </m:r>
                          </m:e>
                          <m:sup>
                            <m:r>
                              <a:rPr lang="en-US" altLang="zh-CN" sz="1800" b="0">
                                <a:solidFill>
                                  <a:srgbClr val="000000"/>
                                </a:solidFill>
                                <a:latin typeface="Cambria Math" panose="02040503050406030204" pitchFamily="18" charset="0"/>
                                <a:ea typeface="+mn-ea"/>
                              </a:rPr>
                              <m:t>′</m:t>
                            </m:r>
                          </m:sup>
                        </m:sSup>
                      </m:e>
                      <m:sub>
                        <m:r>
                          <a:rPr lang="en-US" altLang="zh-CN" sz="1800" b="0">
                            <a:solidFill>
                              <a:srgbClr val="000000"/>
                            </a:solidFill>
                            <a:latin typeface="Cambria Math" panose="02040503050406030204" pitchFamily="18" charset="0"/>
                            <a:ea typeface="+mn-ea"/>
                          </a:rPr>
                          <m:t>𝐿</m:t>
                        </m:r>
                      </m:sub>
                    </m:sSub>
                  </m:oMath>
                </a14:m>
                <a:r>
                  <a:rPr lang="zh-CN" altLang="zh-CN" sz="1800" b="0" dirty="0">
                    <a:solidFill>
                      <a:srgbClr val="000000"/>
                    </a:solidFill>
                    <a:latin typeface="+mn-ea"/>
                    <a:ea typeface="+mn-ea"/>
                  </a:rPr>
                  <a:t>来等效。不考虑原、副绕组的漏阻抗和空载电流，并忽略各种损耗，可得出阻抗</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sSup>
                          <m:sSupPr>
                            <m:ctrlPr>
                              <a:rPr lang="zh-CN" altLang="zh-CN" sz="1800" b="0" i="1">
                                <a:solidFill>
                                  <a:srgbClr val="000000"/>
                                </a:solidFill>
                                <a:latin typeface="Cambria Math" panose="02040503050406030204" pitchFamily="18" charset="0"/>
                                <a:ea typeface="+mn-ea"/>
                              </a:rPr>
                            </m:ctrlPr>
                          </m:sSupPr>
                          <m:e>
                            <m:r>
                              <a:rPr lang="en-US" altLang="zh-CN" sz="1800" b="0">
                                <a:solidFill>
                                  <a:srgbClr val="000000"/>
                                </a:solidFill>
                                <a:latin typeface="Cambria Math" panose="02040503050406030204" pitchFamily="18" charset="0"/>
                                <a:ea typeface="+mn-ea"/>
                              </a:rPr>
                              <m:t>𝑍</m:t>
                            </m:r>
                          </m:e>
                          <m:sup>
                            <m:r>
                              <a:rPr lang="en-US" altLang="zh-CN" sz="1800" b="0">
                                <a:solidFill>
                                  <a:srgbClr val="000000"/>
                                </a:solidFill>
                                <a:latin typeface="Cambria Math" panose="02040503050406030204" pitchFamily="18" charset="0"/>
                                <a:ea typeface="+mn-ea"/>
                              </a:rPr>
                              <m:t>′</m:t>
                            </m:r>
                          </m:sup>
                        </m:sSup>
                      </m:e>
                      <m:sub>
                        <m:r>
                          <a:rPr lang="en-US" altLang="zh-CN" sz="1800" b="0">
                            <a:solidFill>
                              <a:srgbClr val="000000"/>
                            </a:solidFill>
                            <a:latin typeface="Cambria Math" panose="02040503050406030204" pitchFamily="18" charset="0"/>
                            <a:ea typeface="+mn-ea"/>
                          </a:rPr>
                          <m:t>𝐿</m:t>
                        </m:r>
                      </m:sub>
                    </m:sSub>
                  </m:oMath>
                </a14:m>
                <a:r>
                  <a:rPr lang="zh-CN" altLang="zh-CN" sz="1800" b="0" dirty="0">
                    <a:solidFill>
                      <a:srgbClr val="000000"/>
                    </a:solidFill>
                    <a:latin typeface="+mn-ea"/>
                    <a:ea typeface="+mn-ea"/>
                  </a:rPr>
                  <a:t>和负载阻抗</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𝑍</m:t>
                        </m:r>
                      </m:e>
                      <m:sub>
                        <m:r>
                          <a:rPr lang="en-US" altLang="zh-CN" sz="1800" b="0">
                            <a:solidFill>
                              <a:srgbClr val="000000"/>
                            </a:solidFill>
                            <a:latin typeface="Cambria Math" panose="02040503050406030204" pitchFamily="18" charset="0"/>
                            <a:ea typeface="+mn-ea"/>
                          </a:rPr>
                          <m:t>𝐿</m:t>
                        </m:r>
                      </m:sub>
                    </m:sSub>
                  </m:oMath>
                </a14:m>
                <a:r>
                  <a:rPr lang="zh-CN" altLang="zh-CN" sz="1800" b="0" dirty="0">
                    <a:solidFill>
                      <a:srgbClr val="000000"/>
                    </a:solidFill>
                    <a:latin typeface="+mn-ea"/>
                    <a:ea typeface="+mn-ea"/>
                  </a:rPr>
                  <a:t>的关系。</a:t>
                </a:r>
              </a:p>
              <a:p>
                <a:pPr fontAlgn="ctr">
                  <a:lnSpc>
                    <a:spcPts val="2700"/>
                  </a:lnSpc>
                </a:pPr>
                <a:r>
                  <a:rPr lang="zh-CN" altLang="zh-CN" sz="1800" b="0" dirty="0">
                    <a:solidFill>
                      <a:srgbClr val="000000"/>
                    </a:solidFill>
                    <a:latin typeface="+mn-ea"/>
                    <a:ea typeface="+mn-ea"/>
                  </a:rPr>
                  <a:t>根据</a:t>
                </a:r>
              </a:p>
              <a:p>
                <a:pPr fontAlgn="ctr">
                  <a:lnSpc>
                    <a:spcPts val="2700"/>
                  </a:lnSpc>
                </a:pPr>
                <a14:m>
                  <m:oMathPara xmlns:m="http://schemas.openxmlformats.org/officeDocument/2006/math">
                    <m:oMathParaPr>
                      <m:jc m:val="centerGroup"/>
                    </m:oMathParaPr>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𝑈</m:t>
                          </m:r>
                        </m:e>
                        <m:sub>
                          <m:r>
                            <a:rPr lang="en-US" altLang="zh-CN" sz="1800" b="0">
                              <a:solidFill>
                                <a:srgbClr val="000000"/>
                              </a:solidFill>
                              <a:latin typeface="Cambria Math" panose="02040503050406030204" pitchFamily="18" charset="0"/>
                              <a:ea typeface="+mn-ea"/>
                            </a:rPr>
                            <m:t>1</m:t>
                          </m:r>
                        </m:sub>
                      </m:sSub>
                      <m:r>
                        <a:rPr lang="en-US" altLang="zh-CN" sz="1800" b="0">
                          <a:solidFill>
                            <a:srgbClr val="000000"/>
                          </a:solidFill>
                          <a:latin typeface="Cambria Math" panose="02040503050406030204" pitchFamily="18" charset="0"/>
                          <a:ea typeface="+mn-ea"/>
                        </a:rPr>
                        <m:t>=</m:t>
                      </m:r>
                      <m:r>
                        <a:rPr lang="en-US" altLang="zh-CN" sz="1800" b="0">
                          <a:solidFill>
                            <a:srgbClr val="000000"/>
                          </a:solidFill>
                          <a:latin typeface="Cambria Math" panose="02040503050406030204" pitchFamily="18" charset="0"/>
                          <a:ea typeface="+mn-ea"/>
                        </a:rPr>
                        <m:t>𝐾</m:t>
                      </m:r>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𝑈</m:t>
                          </m:r>
                        </m:e>
                        <m:sub>
                          <m:r>
                            <a:rPr lang="en-US" altLang="zh-CN" sz="1800" b="0">
                              <a:solidFill>
                                <a:srgbClr val="000000"/>
                              </a:solidFill>
                              <a:latin typeface="Cambria Math" panose="02040503050406030204" pitchFamily="18" charset="0"/>
                              <a:ea typeface="+mn-ea"/>
                            </a:rPr>
                            <m:t>2</m:t>
                          </m:r>
                        </m:sub>
                      </m:sSub>
                      <m:acc>
                        <m:accPr>
                          <m:chr m:val="̸"/>
                          <m:ctrlPr>
                            <a:rPr lang="zh-CN" altLang="zh-CN" sz="1800" b="0" i="1">
                              <a:solidFill>
                                <a:srgbClr val="000000"/>
                              </a:solidFill>
                              <a:latin typeface="Cambria Math" panose="02040503050406030204" pitchFamily="18" charset="0"/>
                              <a:ea typeface="+mn-ea"/>
                            </a:rPr>
                          </m:ctrlPr>
                        </m:accPr>
                        <m:e>
                          <m:r>
                            <a:rPr lang="en-US" altLang="zh-CN" sz="1800" b="0">
                              <a:solidFill>
                                <a:srgbClr val="000000"/>
                              </a:solidFill>
                              <a:latin typeface="Cambria Math" panose="02040503050406030204" pitchFamily="18" charset="0"/>
                              <a:ea typeface="+mn-ea"/>
                            </a:rPr>
                            <m:t>𝐾</m:t>
                          </m:r>
                        </m:e>
                      </m:acc>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𝐼</m:t>
                          </m:r>
                        </m:e>
                        <m:sub>
                          <m:r>
                            <a:rPr lang="en-US" altLang="zh-CN" sz="1800" b="0">
                              <a:solidFill>
                                <a:srgbClr val="000000"/>
                              </a:solidFill>
                              <a:latin typeface="Cambria Math" panose="02040503050406030204" pitchFamily="18" charset="0"/>
                              <a:ea typeface="+mn-ea"/>
                            </a:rPr>
                            <m:t>1</m:t>
                          </m:r>
                        </m:sub>
                      </m:sSub>
                      <m:r>
                        <a:rPr lang="en-US" altLang="zh-CN" sz="1800" b="0">
                          <a:solidFill>
                            <a:srgbClr val="000000"/>
                          </a:solidFill>
                          <a:latin typeface="Cambria Math" panose="02040503050406030204" pitchFamily="18" charset="0"/>
                          <a:ea typeface="+mn-ea"/>
                        </a:rPr>
                        <m:t>=</m:t>
                      </m:r>
                      <m:f>
                        <m:fPr>
                          <m:ctrlPr>
                            <a:rPr lang="zh-CN" altLang="zh-CN" sz="1800" b="0" i="1">
                              <a:solidFill>
                                <a:srgbClr val="000000"/>
                              </a:solidFill>
                              <a:latin typeface="Cambria Math" panose="02040503050406030204" pitchFamily="18" charset="0"/>
                              <a:ea typeface="+mn-ea"/>
                            </a:rPr>
                          </m:ctrlPr>
                        </m:fPr>
                        <m:num>
                          <m:r>
                            <a:rPr lang="en-US" altLang="zh-CN" sz="1800" b="0">
                              <a:solidFill>
                                <a:srgbClr val="000000"/>
                              </a:solidFill>
                              <a:latin typeface="Cambria Math" panose="02040503050406030204" pitchFamily="18" charset="0"/>
                              <a:ea typeface="+mn-ea"/>
                            </a:rPr>
                            <m:t>1</m:t>
                          </m:r>
                        </m:num>
                        <m:den>
                          <m:r>
                            <a:rPr lang="en-US" altLang="zh-CN" sz="1800" b="0">
                              <a:solidFill>
                                <a:srgbClr val="000000"/>
                              </a:solidFill>
                              <a:latin typeface="Cambria Math" panose="02040503050406030204" pitchFamily="18" charset="0"/>
                              <a:ea typeface="+mn-ea"/>
                            </a:rPr>
                            <m:t>𝐾</m:t>
                          </m:r>
                        </m:den>
                      </m:f>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𝐼</m:t>
                          </m:r>
                        </m:e>
                        <m:sub>
                          <m:r>
                            <a:rPr lang="en-US" altLang="zh-CN" sz="1800" b="0">
                              <a:solidFill>
                                <a:srgbClr val="000000"/>
                              </a:solidFill>
                              <a:latin typeface="Cambria Math" panose="02040503050406030204" pitchFamily="18" charset="0"/>
                              <a:ea typeface="+mn-ea"/>
                            </a:rPr>
                            <m:t>2</m:t>
                          </m:r>
                        </m:sub>
                      </m:sSub>
                    </m:oMath>
                  </m:oMathPara>
                </a14:m>
                <a:endParaRPr lang="zh-CN" altLang="zh-CN" sz="1800" b="0" dirty="0">
                  <a:solidFill>
                    <a:srgbClr val="000000"/>
                  </a:solidFill>
                  <a:latin typeface="+mn-ea"/>
                  <a:ea typeface="+mn-ea"/>
                </a:endParaRPr>
              </a:p>
              <a:p>
                <a:pPr fontAlgn="ctr">
                  <a:lnSpc>
                    <a:spcPts val="2700"/>
                  </a:lnSpc>
                </a:pPr>
                <a:r>
                  <a:rPr lang="zh-CN" altLang="zh-CN" sz="1800" b="0" dirty="0">
                    <a:solidFill>
                      <a:srgbClr val="000000"/>
                    </a:solidFill>
                    <a:latin typeface="+mn-ea"/>
                    <a:ea typeface="+mn-ea"/>
                  </a:rPr>
                  <a:t>得</a:t>
                </a:r>
              </a:p>
              <a:p>
                <a:pPr fontAlgn="ctr">
                  <a:lnSpc>
                    <a:spcPts val="2700"/>
                  </a:lnSpc>
                </a:pPr>
                <a14:m>
                  <m:oMathPara xmlns:m="http://schemas.openxmlformats.org/officeDocument/2006/math">
                    <m:oMathParaPr>
                      <m:jc m:val="centerGroup"/>
                    </m:oMathParaPr>
                    <m:oMath xmlns:m="http://schemas.openxmlformats.org/officeDocument/2006/math">
                      <m:d>
                        <m:dPr>
                          <m:begChr m:val="|"/>
                          <m:endChr m:val="|"/>
                          <m:ctrlPr>
                            <a:rPr lang="zh-CN" altLang="zh-CN" sz="1800" b="0" i="1">
                              <a:solidFill>
                                <a:srgbClr val="000000"/>
                              </a:solidFill>
                              <a:latin typeface="Cambria Math" panose="02040503050406030204" pitchFamily="18" charset="0"/>
                              <a:ea typeface="+mn-ea"/>
                            </a:rPr>
                          </m:ctrlPr>
                        </m:dPr>
                        <m:e>
                          <m:sSubSup>
                            <m:sSubSupPr>
                              <m:ctrlPr>
                                <a:rPr lang="zh-CN" altLang="zh-CN" sz="1800" b="0" i="1">
                                  <a:solidFill>
                                    <a:srgbClr val="000000"/>
                                  </a:solidFill>
                                  <a:latin typeface="Cambria Math" panose="02040503050406030204" pitchFamily="18" charset="0"/>
                                  <a:ea typeface="+mn-ea"/>
                                </a:rPr>
                              </m:ctrlPr>
                            </m:sSubSupPr>
                            <m:e>
                              <m:r>
                                <a:rPr lang="en-US" altLang="zh-CN" sz="1800" b="0">
                                  <a:solidFill>
                                    <a:srgbClr val="000000"/>
                                  </a:solidFill>
                                  <a:latin typeface="Cambria Math" panose="02040503050406030204" pitchFamily="18" charset="0"/>
                                  <a:ea typeface="+mn-ea"/>
                                </a:rPr>
                                <m:t>𝑍</m:t>
                              </m:r>
                            </m:e>
                            <m:sub>
                              <m:r>
                                <a:rPr lang="en-US" altLang="zh-CN" sz="1800" b="0">
                                  <a:solidFill>
                                    <a:srgbClr val="000000"/>
                                  </a:solidFill>
                                  <a:latin typeface="Cambria Math" panose="02040503050406030204" pitchFamily="18" charset="0"/>
                                  <a:ea typeface="+mn-ea"/>
                                </a:rPr>
                                <m:t>𝐿</m:t>
                              </m:r>
                            </m:sub>
                            <m:sup>
                              <m:r>
                                <a:rPr lang="en-US" altLang="zh-CN" sz="1800" b="0">
                                  <a:solidFill>
                                    <a:srgbClr val="000000"/>
                                  </a:solidFill>
                                  <a:latin typeface="Cambria Math" panose="02040503050406030204" pitchFamily="18" charset="0"/>
                                  <a:ea typeface="+mn-ea"/>
                                </a:rPr>
                                <m:t>′</m:t>
                              </m:r>
                            </m:sup>
                          </m:sSubSup>
                        </m:e>
                      </m:d>
                      <m:r>
                        <a:rPr lang="en-US" altLang="zh-CN" sz="1800" b="0">
                          <a:solidFill>
                            <a:srgbClr val="000000"/>
                          </a:solidFill>
                          <a:latin typeface="Cambria Math" panose="02040503050406030204" pitchFamily="18" charset="0"/>
                          <a:ea typeface="+mn-ea"/>
                        </a:rPr>
                        <m:t>=</m:t>
                      </m:r>
                      <m:f>
                        <m:fPr>
                          <m:ctrlPr>
                            <a:rPr lang="zh-CN" altLang="zh-CN" sz="1800" b="0" i="1">
                              <a:solidFill>
                                <a:srgbClr val="000000"/>
                              </a:solidFill>
                              <a:latin typeface="Cambria Math" panose="02040503050406030204" pitchFamily="18" charset="0"/>
                              <a:ea typeface="+mn-ea"/>
                            </a:rPr>
                          </m:ctrlPr>
                        </m:fPr>
                        <m:num>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𝑈</m:t>
                              </m:r>
                            </m:e>
                            <m:sub>
                              <m:r>
                                <a:rPr lang="en-US" altLang="zh-CN" sz="1800" b="0">
                                  <a:solidFill>
                                    <a:srgbClr val="000000"/>
                                  </a:solidFill>
                                  <a:latin typeface="Cambria Math" panose="02040503050406030204" pitchFamily="18" charset="0"/>
                                  <a:ea typeface="+mn-ea"/>
                                </a:rPr>
                                <m:t>1</m:t>
                              </m:r>
                            </m:sub>
                          </m:sSub>
                        </m:num>
                        <m:den>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𝐼</m:t>
                              </m:r>
                            </m:e>
                            <m:sub>
                              <m:r>
                                <a:rPr lang="en-US" altLang="zh-CN" sz="1800" b="0">
                                  <a:solidFill>
                                    <a:srgbClr val="000000"/>
                                  </a:solidFill>
                                  <a:latin typeface="Cambria Math" panose="02040503050406030204" pitchFamily="18" charset="0"/>
                                  <a:ea typeface="+mn-ea"/>
                                </a:rPr>
                                <m:t>1</m:t>
                              </m:r>
                            </m:sub>
                          </m:sSub>
                        </m:den>
                      </m:f>
                      <m:r>
                        <a:rPr lang="en-US" altLang="zh-CN" sz="1800" b="0">
                          <a:solidFill>
                            <a:srgbClr val="000000"/>
                          </a:solidFill>
                          <a:latin typeface="Cambria Math" panose="02040503050406030204" pitchFamily="18" charset="0"/>
                          <a:ea typeface="+mn-ea"/>
                        </a:rPr>
                        <m:t>=</m:t>
                      </m:r>
                      <m:f>
                        <m:fPr>
                          <m:ctrlPr>
                            <a:rPr lang="zh-CN" altLang="zh-CN" sz="1800" b="0" i="1">
                              <a:solidFill>
                                <a:srgbClr val="000000"/>
                              </a:solidFill>
                              <a:latin typeface="Cambria Math" panose="02040503050406030204" pitchFamily="18" charset="0"/>
                              <a:ea typeface="+mn-ea"/>
                            </a:rPr>
                          </m:ctrlPr>
                        </m:fPr>
                        <m:num>
                          <m:r>
                            <a:rPr lang="en-US" altLang="zh-CN" sz="1800" b="0">
                              <a:solidFill>
                                <a:srgbClr val="000000"/>
                              </a:solidFill>
                              <a:latin typeface="Cambria Math" panose="02040503050406030204" pitchFamily="18" charset="0"/>
                              <a:ea typeface="+mn-ea"/>
                            </a:rPr>
                            <m:t>𝐾</m:t>
                          </m:r>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𝑈</m:t>
                              </m:r>
                            </m:e>
                            <m:sub>
                              <m:r>
                                <a:rPr lang="en-US" altLang="zh-CN" sz="1800" b="0">
                                  <a:solidFill>
                                    <a:srgbClr val="000000"/>
                                  </a:solidFill>
                                  <a:latin typeface="Cambria Math" panose="02040503050406030204" pitchFamily="18" charset="0"/>
                                  <a:ea typeface="+mn-ea"/>
                                </a:rPr>
                                <m:t>2</m:t>
                              </m:r>
                            </m:sub>
                          </m:sSub>
                        </m:num>
                        <m:den>
                          <m:f>
                            <m:fPr>
                              <m:ctrlPr>
                                <a:rPr lang="zh-CN" altLang="zh-CN" sz="1800" b="0" i="1">
                                  <a:solidFill>
                                    <a:srgbClr val="000000"/>
                                  </a:solidFill>
                                  <a:latin typeface="Cambria Math" panose="02040503050406030204" pitchFamily="18" charset="0"/>
                                  <a:ea typeface="+mn-ea"/>
                                </a:rPr>
                              </m:ctrlPr>
                            </m:fPr>
                            <m:num>
                              <m:r>
                                <a:rPr lang="en-US" altLang="zh-CN" sz="1800" b="0">
                                  <a:solidFill>
                                    <a:srgbClr val="000000"/>
                                  </a:solidFill>
                                  <a:latin typeface="Cambria Math" panose="02040503050406030204" pitchFamily="18" charset="0"/>
                                  <a:ea typeface="+mn-ea"/>
                                </a:rPr>
                                <m:t>1</m:t>
                              </m:r>
                            </m:num>
                            <m:den>
                              <m:r>
                                <a:rPr lang="en-US" altLang="zh-CN" sz="1800" b="0">
                                  <a:solidFill>
                                    <a:srgbClr val="000000"/>
                                  </a:solidFill>
                                  <a:latin typeface="Cambria Math" panose="02040503050406030204" pitchFamily="18" charset="0"/>
                                  <a:ea typeface="+mn-ea"/>
                                </a:rPr>
                                <m:t>𝐾</m:t>
                              </m:r>
                            </m:den>
                          </m:f>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𝐼</m:t>
                              </m:r>
                            </m:e>
                            <m:sub>
                              <m:r>
                                <a:rPr lang="en-US" altLang="zh-CN" sz="1800" b="0">
                                  <a:solidFill>
                                    <a:srgbClr val="000000"/>
                                  </a:solidFill>
                                  <a:latin typeface="Cambria Math" panose="02040503050406030204" pitchFamily="18" charset="0"/>
                                  <a:ea typeface="+mn-ea"/>
                                </a:rPr>
                                <m:t>2</m:t>
                              </m:r>
                            </m:sub>
                          </m:sSub>
                        </m:den>
                      </m:f>
                      <m:r>
                        <a:rPr lang="en-US" altLang="zh-CN" sz="1800" b="0">
                          <a:solidFill>
                            <a:srgbClr val="000000"/>
                          </a:solidFill>
                          <a:latin typeface="Cambria Math" panose="02040503050406030204" pitchFamily="18" charset="0"/>
                          <a:ea typeface="+mn-ea"/>
                        </a:rPr>
                        <m:t>=</m:t>
                      </m:r>
                      <m:sSup>
                        <m:sSupPr>
                          <m:ctrlPr>
                            <a:rPr lang="zh-CN" altLang="zh-CN" sz="1800" b="0" i="1">
                              <a:solidFill>
                                <a:srgbClr val="000000"/>
                              </a:solidFill>
                              <a:latin typeface="Cambria Math" panose="02040503050406030204" pitchFamily="18" charset="0"/>
                              <a:ea typeface="+mn-ea"/>
                            </a:rPr>
                          </m:ctrlPr>
                        </m:sSupPr>
                        <m:e>
                          <m:r>
                            <a:rPr lang="en-US" altLang="zh-CN" sz="1800" b="0">
                              <a:solidFill>
                                <a:srgbClr val="000000"/>
                              </a:solidFill>
                              <a:latin typeface="Cambria Math" panose="02040503050406030204" pitchFamily="18" charset="0"/>
                              <a:ea typeface="+mn-ea"/>
                            </a:rPr>
                            <m:t>𝐾</m:t>
                          </m:r>
                        </m:e>
                        <m:sup>
                          <m:r>
                            <a:rPr lang="en-US" altLang="zh-CN" sz="1800" b="0">
                              <a:solidFill>
                                <a:srgbClr val="000000"/>
                              </a:solidFill>
                              <a:latin typeface="Cambria Math" panose="02040503050406030204" pitchFamily="18" charset="0"/>
                              <a:ea typeface="+mn-ea"/>
                            </a:rPr>
                            <m:t>2</m:t>
                          </m:r>
                        </m:sup>
                      </m:sSup>
                      <m:f>
                        <m:fPr>
                          <m:ctrlPr>
                            <a:rPr lang="zh-CN" altLang="zh-CN" sz="1800" b="0" i="1">
                              <a:solidFill>
                                <a:srgbClr val="000000"/>
                              </a:solidFill>
                              <a:latin typeface="Cambria Math" panose="02040503050406030204" pitchFamily="18" charset="0"/>
                              <a:ea typeface="+mn-ea"/>
                            </a:rPr>
                          </m:ctrlPr>
                        </m:fPr>
                        <m:num>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𝑈</m:t>
                              </m:r>
                            </m:e>
                            <m:sub>
                              <m:r>
                                <a:rPr lang="en-US" altLang="zh-CN" sz="1800" b="0">
                                  <a:solidFill>
                                    <a:srgbClr val="000000"/>
                                  </a:solidFill>
                                  <a:latin typeface="Cambria Math" panose="02040503050406030204" pitchFamily="18" charset="0"/>
                                  <a:ea typeface="+mn-ea"/>
                                </a:rPr>
                                <m:t>2</m:t>
                              </m:r>
                            </m:sub>
                          </m:sSub>
                        </m:num>
                        <m:den>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𝐼</m:t>
                              </m:r>
                            </m:e>
                            <m:sub>
                              <m:r>
                                <a:rPr lang="en-US" altLang="zh-CN" sz="1800" b="0">
                                  <a:solidFill>
                                    <a:srgbClr val="000000"/>
                                  </a:solidFill>
                                  <a:latin typeface="Cambria Math" panose="02040503050406030204" pitchFamily="18" charset="0"/>
                                  <a:ea typeface="+mn-ea"/>
                                </a:rPr>
                                <m:t>2</m:t>
                              </m:r>
                            </m:sub>
                          </m:sSub>
                        </m:den>
                      </m:f>
                      <m:r>
                        <a:rPr lang="en-US" altLang="zh-CN" sz="1800" b="0">
                          <a:solidFill>
                            <a:srgbClr val="000000"/>
                          </a:solidFill>
                          <a:latin typeface="Cambria Math" panose="02040503050406030204" pitchFamily="18" charset="0"/>
                          <a:ea typeface="+mn-ea"/>
                        </a:rPr>
                        <m:t>=</m:t>
                      </m:r>
                      <m:sSup>
                        <m:sSupPr>
                          <m:ctrlPr>
                            <a:rPr lang="zh-CN" altLang="zh-CN" sz="1800" b="0" i="1">
                              <a:solidFill>
                                <a:srgbClr val="000000"/>
                              </a:solidFill>
                              <a:latin typeface="Cambria Math" panose="02040503050406030204" pitchFamily="18" charset="0"/>
                              <a:ea typeface="+mn-ea"/>
                            </a:rPr>
                          </m:ctrlPr>
                        </m:sSupPr>
                        <m:e>
                          <m:r>
                            <a:rPr lang="en-US" altLang="zh-CN" sz="1800" b="0">
                              <a:solidFill>
                                <a:srgbClr val="000000"/>
                              </a:solidFill>
                              <a:latin typeface="Cambria Math" panose="02040503050406030204" pitchFamily="18" charset="0"/>
                              <a:ea typeface="+mn-ea"/>
                            </a:rPr>
                            <m:t>𝐾</m:t>
                          </m:r>
                        </m:e>
                        <m:sup>
                          <m:r>
                            <a:rPr lang="en-US" altLang="zh-CN" sz="1800" b="0">
                              <a:solidFill>
                                <a:srgbClr val="000000"/>
                              </a:solidFill>
                              <a:latin typeface="Cambria Math" panose="02040503050406030204" pitchFamily="18" charset="0"/>
                              <a:ea typeface="+mn-ea"/>
                            </a:rPr>
                            <m:t>2</m:t>
                          </m:r>
                        </m:sup>
                      </m:sSup>
                      <m:r>
                        <a:rPr lang="en-US" altLang="zh-CN" sz="1800" b="0">
                          <a:solidFill>
                            <a:srgbClr val="000000"/>
                          </a:solidFill>
                          <a:latin typeface="Cambria Math" panose="02040503050406030204" pitchFamily="18" charset="0"/>
                          <a:ea typeface="+mn-ea"/>
                        </a:rPr>
                        <m:t>∣</m:t>
                      </m:r>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𝑍</m:t>
                          </m:r>
                        </m:e>
                        <m:sub>
                          <m:r>
                            <a:rPr lang="en-US" altLang="zh-CN" sz="1800" b="0">
                              <a:solidFill>
                                <a:srgbClr val="000000"/>
                              </a:solidFill>
                              <a:latin typeface="Cambria Math" panose="02040503050406030204" pitchFamily="18" charset="0"/>
                              <a:ea typeface="+mn-ea"/>
                            </a:rPr>
                            <m:t>𝐿</m:t>
                          </m:r>
                        </m:sub>
                      </m:sSub>
                      <m:r>
                        <a:rPr lang="en-US" altLang="zh-CN" sz="1800" b="0">
                          <a:solidFill>
                            <a:srgbClr val="000000"/>
                          </a:solidFill>
                          <a:latin typeface="Cambria Math" panose="02040503050406030204" pitchFamily="18" charset="0"/>
                          <a:ea typeface="+mn-ea"/>
                        </a:rPr>
                        <m:t>∣</m:t>
                      </m:r>
                    </m:oMath>
                  </m:oMathPara>
                </a14:m>
                <a:endParaRPr lang="zh-CN"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zh-CN" sz="1800" b="0" dirty="0">
                    <a:solidFill>
                      <a:srgbClr val="000000"/>
                    </a:solidFill>
                    <a:latin typeface="+mn-ea"/>
                    <a:ea typeface="+mn-ea"/>
                  </a:rPr>
                  <a:t>即变压器的等效负载阻抗</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sSup>
                          <m:sSupPr>
                            <m:ctrlPr>
                              <a:rPr lang="zh-CN" altLang="zh-CN" sz="1800" b="0" i="1">
                                <a:solidFill>
                                  <a:srgbClr val="000000"/>
                                </a:solidFill>
                                <a:latin typeface="Cambria Math" panose="02040503050406030204" pitchFamily="18" charset="0"/>
                                <a:ea typeface="+mn-ea"/>
                              </a:rPr>
                            </m:ctrlPr>
                          </m:sSupPr>
                          <m:e>
                            <m:r>
                              <a:rPr lang="en-US" altLang="zh-CN" sz="1800" b="0">
                                <a:solidFill>
                                  <a:srgbClr val="000000"/>
                                </a:solidFill>
                                <a:latin typeface="Cambria Math" panose="02040503050406030204" pitchFamily="18" charset="0"/>
                                <a:ea typeface="+mn-ea"/>
                              </a:rPr>
                              <m:t>𝑍</m:t>
                            </m:r>
                          </m:e>
                          <m:sup>
                            <m:r>
                              <a:rPr lang="en-US" altLang="zh-CN" sz="1800" b="0">
                                <a:solidFill>
                                  <a:srgbClr val="000000"/>
                                </a:solidFill>
                                <a:latin typeface="Cambria Math" panose="02040503050406030204" pitchFamily="18" charset="0"/>
                                <a:ea typeface="+mn-ea"/>
                              </a:rPr>
                              <m:t>′</m:t>
                            </m:r>
                          </m:sup>
                        </m:sSup>
                      </m:e>
                      <m:sub>
                        <m:r>
                          <a:rPr lang="en-US" altLang="zh-CN" sz="1800" b="0">
                            <a:solidFill>
                              <a:srgbClr val="000000"/>
                            </a:solidFill>
                            <a:latin typeface="Cambria Math" panose="02040503050406030204" pitchFamily="18" charset="0"/>
                            <a:ea typeface="+mn-ea"/>
                          </a:rPr>
                          <m:t>𝐿</m:t>
                        </m:r>
                      </m:sub>
                    </m:sSub>
                  </m:oMath>
                </a14:m>
                <a:r>
                  <a:rPr lang="zh-CN" altLang="zh-CN" sz="1800" b="0" dirty="0">
                    <a:solidFill>
                      <a:srgbClr val="000000"/>
                    </a:solidFill>
                    <a:latin typeface="+mn-ea"/>
                    <a:ea typeface="+mn-ea"/>
                  </a:rPr>
                  <a:t>是负载阻抗</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sSup>
                          <m:sSupPr>
                            <m:ctrlPr>
                              <a:rPr lang="zh-CN" altLang="zh-CN" sz="1800" b="0" i="1">
                                <a:solidFill>
                                  <a:srgbClr val="000000"/>
                                </a:solidFill>
                                <a:latin typeface="Cambria Math" panose="02040503050406030204" pitchFamily="18" charset="0"/>
                                <a:ea typeface="+mn-ea"/>
                              </a:rPr>
                            </m:ctrlPr>
                          </m:sSupPr>
                          <m:e>
                            <m:r>
                              <a:rPr lang="en-US" altLang="zh-CN" sz="1800" b="0">
                                <a:solidFill>
                                  <a:srgbClr val="000000"/>
                                </a:solidFill>
                                <a:latin typeface="Cambria Math" panose="02040503050406030204" pitchFamily="18" charset="0"/>
                                <a:ea typeface="+mn-ea"/>
                              </a:rPr>
                              <m:t>𝑍</m:t>
                            </m:r>
                          </m:e>
                          <m:sup>
                            <m:r>
                              <a:rPr lang="en-US" altLang="zh-CN" sz="1800" b="0">
                                <a:solidFill>
                                  <a:srgbClr val="000000"/>
                                </a:solidFill>
                                <a:latin typeface="Cambria Math" panose="02040503050406030204" pitchFamily="18" charset="0"/>
                                <a:ea typeface="+mn-ea"/>
                              </a:rPr>
                              <m:t>′</m:t>
                            </m:r>
                          </m:sup>
                        </m:sSup>
                      </m:e>
                      <m:sub>
                        <m:r>
                          <a:rPr lang="en-US" altLang="zh-CN" sz="1800" b="0">
                            <a:solidFill>
                              <a:srgbClr val="000000"/>
                            </a:solidFill>
                            <a:latin typeface="Cambria Math" panose="02040503050406030204" pitchFamily="18" charset="0"/>
                            <a:ea typeface="+mn-ea"/>
                          </a:rPr>
                          <m:t>𝐿</m:t>
                        </m:r>
                      </m:sub>
                    </m:sSub>
                  </m:oMath>
                </a14:m>
                <a:r>
                  <a:rPr lang="zh-CN" altLang="zh-CN" sz="1800" b="0" dirty="0">
                    <a:solidFill>
                      <a:srgbClr val="000000"/>
                    </a:solidFill>
                    <a:latin typeface="+mn-ea"/>
                    <a:ea typeface="+mn-ea"/>
                  </a:rPr>
                  <a:t>的</a:t>
                </a:r>
                <a14:m>
                  <m:oMath xmlns:m="http://schemas.openxmlformats.org/officeDocument/2006/math">
                    <m:sSup>
                      <m:sSupPr>
                        <m:ctrlPr>
                          <a:rPr lang="zh-CN" altLang="zh-CN" sz="1800" b="0" i="1">
                            <a:solidFill>
                              <a:srgbClr val="000000"/>
                            </a:solidFill>
                            <a:latin typeface="Cambria Math" panose="02040503050406030204" pitchFamily="18" charset="0"/>
                            <a:ea typeface="+mn-ea"/>
                          </a:rPr>
                        </m:ctrlPr>
                      </m:sSupPr>
                      <m:e>
                        <m:r>
                          <a:rPr lang="en-US" altLang="zh-CN" sz="1800" b="0">
                            <a:solidFill>
                              <a:srgbClr val="000000"/>
                            </a:solidFill>
                            <a:latin typeface="Cambria Math" panose="02040503050406030204" pitchFamily="18" charset="0"/>
                            <a:ea typeface="+mn-ea"/>
                          </a:rPr>
                          <m:t>𝐾</m:t>
                        </m:r>
                      </m:e>
                      <m:sup>
                        <m:r>
                          <a:rPr lang="en-US" altLang="zh-CN" sz="1800" b="0">
                            <a:solidFill>
                              <a:srgbClr val="000000"/>
                            </a:solidFill>
                            <a:latin typeface="Cambria Math" panose="02040503050406030204" pitchFamily="18" charset="0"/>
                            <a:ea typeface="+mn-ea"/>
                          </a:rPr>
                          <m:t>2</m:t>
                        </m:r>
                      </m:sup>
                    </m:sSup>
                  </m:oMath>
                </a14:m>
                <a:r>
                  <a:rPr lang="zh-CN" altLang="zh-CN" sz="1800" b="0" dirty="0">
                    <a:solidFill>
                      <a:srgbClr val="000000"/>
                    </a:solidFill>
                    <a:latin typeface="+mn-ea"/>
                    <a:ea typeface="+mn-ea"/>
                  </a:rPr>
                  <a:t>倍。</a:t>
                </a:r>
              </a:p>
              <a:p>
                <a:pPr fontAlgn="ctr">
                  <a:lnSpc>
                    <a:spcPts val="2700"/>
                  </a:lnSpc>
                </a:pPr>
                <a:endParaRPr lang="zh-CN" altLang="en-US"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857250"/>
                <a:ext cx="8158433" cy="4901783"/>
              </a:xfrm>
              <a:prstGeom prst="rect">
                <a:avLst/>
              </a:prstGeom>
              <a:blipFill>
                <a:blip r:embed="rId4"/>
                <a:stretch>
                  <a:fillRect l="-897" r="-299"/>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15497214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2784" y="1374239"/>
            <a:ext cx="8158433" cy="3497581"/>
          </a:xfrm>
        </p:spPr>
        <p:txBody>
          <a:bodyPr>
            <a:normAutofit fontScale="90000"/>
          </a:bodyPr>
          <a:lstStyle/>
          <a:p>
            <a:pPr algn="l" fontAlgn="ctr">
              <a:lnSpc>
                <a:spcPts val="2700"/>
              </a:lnSpc>
            </a:pPr>
            <a:r>
              <a:rPr lang="zh-CN" altLang="zh-CN" dirty="0"/>
              <a:t>学习目标：</a:t>
            </a:r>
            <a:br>
              <a:rPr lang="en-US" altLang="zh-CN" b="0" dirty="0"/>
            </a:br>
            <a:br>
              <a:rPr lang="zh-CN" altLang="zh-CN" b="0" dirty="0"/>
            </a:br>
            <a:r>
              <a:rPr lang="en-US" altLang="zh-CN" sz="1800" dirty="0">
                <a:latin typeface="+mn-ea"/>
                <a:ea typeface="+mn-ea"/>
              </a:rPr>
              <a:t>1.</a:t>
            </a:r>
            <a:r>
              <a:rPr lang="zh-CN" altLang="en-US" sz="1800" dirty="0">
                <a:latin typeface="+mn-ea"/>
                <a:ea typeface="+mn-ea"/>
              </a:rPr>
              <a:t>了解磁路的基本概念</a:t>
            </a:r>
            <a:br>
              <a:rPr lang="zh-CN" altLang="en-US" sz="1800" dirty="0">
                <a:latin typeface="+mn-ea"/>
                <a:ea typeface="+mn-ea"/>
              </a:rPr>
            </a:br>
            <a:r>
              <a:rPr lang="en-US" altLang="zh-CN" sz="1800" dirty="0">
                <a:latin typeface="+mn-ea"/>
                <a:ea typeface="+mn-ea"/>
              </a:rPr>
              <a:t>2.</a:t>
            </a:r>
            <a:r>
              <a:rPr lang="zh-CN" altLang="en-US" sz="1800" dirty="0">
                <a:latin typeface="+mn-ea"/>
                <a:ea typeface="+mn-ea"/>
              </a:rPr>
              <a:t>掌握磁感应强度、磁通、磁场强度、磁导率概念</a:t>
            </a:r>
            <a:br>
              <a:rPr lang="zh-CN" altLang="en-US" sz="1800" dirty="0">
                <a:latin typeface="+mn-ea"/>
                <a:ea typeface="+mn-ea"/>
              </a:rPr>
            </a:br>
            <a:r>
              <a:rPr lang="en-US" altLang="zh-CN" sz="1800" dirty="0">
                <a:latin typeface="+mn-ea"/>
                <a:ea typeface="+mn-ea"/>
              </a:rPr>
              <a:t>3.</a:t>
            </a:r>
            <a:r>
              <a:rPr lang="zh-CN" altLang="en-US" sz="1800" dirty="0">
                <a:latin typeface="+mn-ea"/>
                <a:ea typeface="+mn-ea"/>
              </a:rPr>
              <a:t>了解磁路类型和铁芯线圈类型</a:t>
            </a:r>
            <a:br>
              <a:rPr lang="zh-CN" altLang="en-US" sz="1800" dirty="0">
                <a:latin typeface="+mn-ea"/>
                <a:ea typeface="+mn-ea"/>
              </a:rPr>
            </a:br>
            <a:r>
              <a:rPr lang="en-US" altLang="zh-CN" sz="1800" dirty="0">
                <a:latin typeface="+mn-ea"/>
                <a:ea typeface="+mn-ea"/>
              </a:rPr>
              <a:t>4.</a:t>
            </a:r>
            <a:r>
              <a:rPr lang="zh-CN" altLang="en-US" sz="1800" dirty="0">
                <a:latin typeface="+mn-ea"/>
                <a:ea typeface="+mn-ea"/>
              </a:rPr>
              <a:t>掌握变压器结构和工作原理</a:t>
            </a:r>
            <a:br>
              <a:rPr lang="zh-CN" altLang="en-US" sz="1800" dirty="0">
                <a:latin typeface="+mn-ea"/>
                <a:ea typeface="+mn-ea"/>
              </a:rPr>
            </a:br>
            <a:r>
              <a:rPr lang="en-US" altLang="zh-CN" sz="1800" dirty="0">
                <a:latin typeface="+mn-ea"/>
                <a:ea typeface="+mn-ea"/>
              </a:rPr>
              <a:t>5.</a:t>
            </a:r>
            <a:r>
              <a:rPr lang="zh-CN" altLang="en-US" sz="1800" dirty="0">
                <a:latin typeface="+mn-ea"/>
                <a:ea typeface="+mn-ea"/>
              </a:rPr>
              <a:t>掌握电磁铁结构和类型</a:t>
            </a:r>
            <a:br>
              <a:rPr lang="en-US" altLang="zh-CN" sz="1800" dirty="0">
                <a:latin typeface="+mn-ea"/>
                <a:ea typeface="+mn-ea"/>
              </a:rPr>
            </a:br>
            <a:br>
              <a:rPr lang="zh-CN" altLang="zh-CN" sz="1800" dirty="0">
                <a:latin typeface="+mn-ea"/>
                <a:ea typeface="+mn-ea"/>
              </a:rPr>
            </a:br>
            <a:r>
              <a:rPr lang="zh-CN" altLang="zh-CN" sz="1800" dirty="0">
                <a:latin typeface="+mn-ea"/>
                <a:ea typeface="+mn-ea"/>
              </a:rPr>
              <a:t>重点：</a:t>
            </a:r>
            <a:r>
              <a:rPr lang="zh-CN" altLang="en-US" sz="1800" dirty="0">
                <a:latin typeface="+mn-ea"/>
                <a:ea typeface="+mn-ea"/>
              </a:rPr>
              <a:t>掌握磁场的基本性质</a:t>
            </a:r>
            <a:br>
              <a:rPr lang="zh-CN" altLang="zh-CN" sz="1800" dirty="0">
                <a:latin typeface="+mn-ea"/>
                <a:ea typeface="+mn-ea"/>
              </a:rPr>
            </a:br>
            <a:r>
              <a:rPr lang="zh-CN" altLang="zh-CN" sz="1800" dirty="0">
                <a:latin typeface="+mn-ea"/>
                <a:ea typeface="+mn-ea"/>
              </a:rPr>
              <a:t>难点：</a:t>
            </a:r>
            <a:r>
              <a:rPr lang="zh-CN" altLang="en-US" sz="1800" dirty="0">
                <a:latin typeface="+mn-ea"/>
                <a:ea typeface="+mn-ea"/>
              </a:rPr>
              <a:t>掌握磁感应强度、磁通、磁导率、磁场强度的概念</a:t>
            </a:r>
            <a:endParaRPr lang="zh-CN" altLang="zh-CN" sz="1800" dirty="0">
              <a:latin typeface="+mn-ea"/>
              <a:ea typeface="+mn-ea"/>
            </a:endParaRPr>
          </a:p>
        </p:txBody>
      </p:sp>
    </p:spTree>
    <p:extLst>
      <p:ext uri="{BB962C8B-B14F-4D97-AF65-F5344CB8AC3E}">
        <p14:creationId xmlns:p14="http://schemas.microsoft.com/office/powerpoint/2010/main" val="327524541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54125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二、变压器绕组的同名端及其测定</a:t>
            </a:r>
            <a:endParaRPr lang="en-US" altLang="zh-CN" sz="2400" b="0" dirty="0">
              <a:solidFill>
                <a:srgbClr val="000000"/>
              </a:solidFill>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在实际工作中，有时要把绕组串联起来，以增高电压；有时又要把绕组并联起来，以增大电流。</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（一）直流法</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2400" b="0" dirty="0">
                <a:solidFill>
                  <a:srgbClr val="000000"/>
                </a:solidFill>
              </a:rPr>
              <a:t>（二）交流法</a:t>
            </a:r>
            <a:endParaRPr lang="en-US" altLang="zh-CN" sz="2400" b="0" dirty="0">
              <a:solidFill>
                <a:srgbClr val="000000"/>
              </a:solidFill>
            </a:endParaRPr>
          </a:p>
          <a:p>
            <a:pPr fontAlgn="ctr">
              <a:lnSpc>
                <a:spcPts val="2700"/>
              </a:lnSpc>
            </a:pPr>
            <a:endParaRPr lang="en-US" altLang="zh-CN" sz="2400" b="0" dirty="0">
              <a:solidFill>
                <a:srgbClr val="000000"/>
              </a:solidFill>
            </a:endParaRPr>
          </a:p>
        </p:txBody>
      </p:sp>
    </p:spTree>
    <p:custDataLst>
      <p:tags r:id="rId1"/>
    </p:custDataLst>
    <p:extLst>
      <p:ext uri="{BB962C8B-B14F-4D97-AF65-F5344CB8AC3E}">
        <p14:creationId xmlns:p14="http://schemas.microsoft.com/office/powerpoint/2010/main" val="88824117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54125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三、变压器的损耗和额定值</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（一）变压器的额定值</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marL="342900" indent="-342900" fontAlgn="ctr">
                  <a:lnSpc>
                    <a:spcPts val="2700"/>
                  </a:lnSpc>
                  <a:buAutoNum type="arabicPeriod"/>
                </a:pPr>
                <a:r>
                  <a:rPr lang="zh-CN" altLang="en-US" sz="1800" b="0" dirty="0">
                    <a:solidFill>
                      <a:srgbClr val="000000"/>
                    </a:solidFill>
                    <a:latin typeface="+mn-ea"/>
                    <a:ea typeface="+mn-ea"/>
                  </a:rPr>
                  <a:t>额定电压</a:t>
                </a:r>
                <a14:m>
                  <m:oMath xmlns:m="http://schemas.openxmlformats.org/officeDocument/2006/math">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𝑈</m:t>
                        </m:r>
                      </m:e>
                      <m:sub>
                        <m:r>
                          <a:rPr lang="en-US" altLang="zh-CN" sz="1800" i="1">
                            <a:solidFill>
                              <a:srgbClr val="000000"/>
                            </a:solidFill>
                            <a:latin typeface="Cambria Math" panose="02040503050406030204" pitchFamily="18" charset="0"/>
                          </a:rPr>
                          <m:t>1</m:t>
                        </m:r>
                        <m:r>
                          <a:rPr lang="en-US" altLang="zh-CN" sz="1800" i="1">
                            <a:solidFill>
                              <a:srgbClr val="000000"/>
                            </a:solidFill>
                            <a:latin typeface="Cambria Math" panose="02040503050406030204" pitchFamily="18" charset="0"/>
                          </a:rPr>
                          <m:t>𝑁</m:t>
                        </m:r>
                      </m:sub>
                    </m:sSub>
                  </m:oMath>
                </a14:m>
                <a:r>
                  <a:rPr lang="zh-CN" altLang="en-US" sz="1800" b="0" dirty="0">
                    <a:solidFill>
                      <a:srgbClr val="000000"/>
                    </a:solidFill>
                    <a:latin typeface="+mn-ea"/>
                    <a:ea typeface="+mn-ea"/>
                  </a:rPr>
                  <a:t>和</a:t>
                </a:r>
                <a14:m>
                  <m:oMath xmlns:m="http://schemas.openxmlformats.org/officeDocument/2006/math">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𝑈</m:t>
                        </m:r>
                      </m:e>
                      <m:sub>
                        <m:r>
                          <a:rPr lang="en-US" altLang="zh-CN" sz="1800" i="1">
                            <a:solidFill>
                              <a:srgbClr val="000000"/>
                            </a:solidFill>
                            <a:latin typeface="Cambria Math" panose="02040503050406030204" pitchFamily="18" charset="0"/>
                          </a:rPr>
                          <m:t>2</m:t>
                        </m:r>
                        <m:r>
                          <a:rPr lang="en-US" altLang="zh-CN" sz="1800" i="1">
                            <a:solidFill>
                              <a:srgbClr val="000000"/>
                            </a:solidFill>
                            <a:latin typeface="Cambria Math" panose="02040503050406030204" pitchFamily="18" charset="0"/>
                          </a:rPr>
                          <m:t>𝑁</m:t>
                        </m:r>
                      </m:sub>
                    </m:sSub>
                  </m:oMath>
                </a14:m>
                <a:endParaRPr lang="en-US" altLang="zh-CN" sz="1800" b="0" dirty="0">
                  <a:solidFill>
                    <a:srgbClr val="000000"/>
                  </a:solidFill>
                  <a:latin typeface="+mn-ea"/>
                  <a:ea typeface="+mn-ea"/>
                </a:endParaRPr>
              </a:p>
              <a:p>
                <a:pPr marL="342900" indent="-342900" fontAlgn="ctr">
                  <a:lnSpc>
                    <a:spcPts val="2700"/>
                  </a:lnSpc>
                  <a:buAutoNum type="arabicPeriod"/>
                </a:pPr>
                <a:r>
                  <a:rPr lang="zh-CN" altLang="zh-CN" sz="1800" b="0" dirty="0">
                    <a:solidFill>
                      <a:srgbClr val="000000"/>
                    </a:solidFill>
                    <a:latin typeface="+mn-ea"/>
                    <a:ea typeface="+mn-ea"/>
                  </a:rPr>
                  <a:t>额定电流</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𝐼</m:t>
                        </m:r>
                      </m:e>
                      <m:sub>
                        <m:r>
                          <a:rPr lang="en-US" altLang="zh-CN" sz="1800" b="0">
                            <a:solidFill>
                              <a:srgbClr val="000000"/>
                            </a:solidFill>
                            <a:latin typeface="Cambria Math" panose="02040503050406030204" pitchFamily="18" charset="0"/>
                            <a:ea typeface="+mn-ea"/>
                          </a:rPr>
                          <m:t>1</m:t>
                        </m:r>
                        <m:r>
                          <a:rPr lang="en-US" altLang="zh-CN" sz="1800" b="0">
                            <a:solidFill>
                              <a:srgbClr val="000000"/>
                            </a:solidFill>
                            <a:latin typeface="Cambria Math" panose="02040503050406030204" pitchFamily="18" charset="0"/>
                            <a:ea typeface="+mn-ea"/>
                          </a:rPr>
                          <m:t>𝑁</m:t>
                        </m:r>
                      </m:sub>
                    </m:sSub>
                  </m:oMath>
                </a14:m>
                <a:r>
                  <a:rPr lang="zh-CN" altLang="zh-CN" sz="1800" b="0" dirty="0">
                    <a:solidFill>
                      <a:srgbClr val="000000"/>
                    </a:solidFill>
                    <a:latin typeface="+mn-ea"/>
                    <a:ea typeface="+mn-ea"/>
                  </a:rPr>
                  <a:t>和</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a:solidFill>
                              <a:srgbClr val="000000"/>
                            </a:solidFill>
                            <a:latin typeface="Cambria Math" panose="02040503050406030204" pitchFamily="18" charset="0"/>
                            <a:ea typeface="+mn-ea"/>
                          </a:rPr>
                          <m:t>𝐼</m:t>
                        </m:r>
                      </m:e>
                      <m:sub>
                        <m:r>
                          <a:rPr lang="en-US" altLang="zh-CN" sz="1800" b="0">
                            <a:solidFill>
                              <a:srgbClr val="000000"/>
                            </a:solidFill>
                            <a:latin typeface="Cambria Math" panose="02040503050406030204" pitchFamily="18" charset="0"/>
                            <a:ea typeface="+mn-ea"/>
                          </a:rPr>
                          <m:t>2</m:t>
                        </m:r>
                        <m:r>
                          <a:rPr lang="en-US" altLang="zh-CN" sz="1800" b="0">
                            <a:solidFill>
                              <a:srgbClr val="000000"/>
                            </a:solidFill>
                            <a:latin typeface="Cambria Math" panose="02040503050406030204" pitchFamily="18" charset="0"/>
                            <a:ea typeface="+mn-ea"/>
                          </a:rPr>
                          <m:t>𝑁</m:t>
                        </m:r>
                      </m:sub>
                    </m:sSub>
                  </m:oMath>
                </a14:m>
                <a:endParaRPr lang="en-US" altLang="zh-CN" sz="1800" b="0" dirty="0">
                  <a:solidFill>
                    <a:srgbClr val="000000"/>
                  </a:solidFill>
                  <a:latin typeface="+mn-ea"/>
                  <a:ea typeface="+mn-ea"/>
                </a:endParaRPr>
              </a:p>
              <a:p>
                <a:pPr marL="342900" indent="-342900" fontAlgn="ctr">
                  <a:lnSpc>
                    <a:spcPts val="2700"/>
                  </a:lnSpc>
                  <a:buAutoNum type="arabicPeriod"/>
                </a:pPr>
                <a:r>
                  <a:rPr lang="zh-CN" altLang="en-US" sz="1800" b="0" dirty="0">
                    <a:solidFill>
                      <a:srgbClr val="000000"/>
                    </a:solidFill>
                    <a:latin typeface="+mn-ea"/>
                    <a:ea typeface="+mn-ea"/>
                  </a:rPr>
                  <a:t>额定容量</a:t>
                </a:r>
                <a:endParaRPr lang="en-US" altLang="zh-CN" sz="1800" b="0" dirty="0">
                  <a:solidFill>
                    <a:srgbClr val="000000"/>
                  </a:solidFill>
                  <a:latin typeface="+mn-ea"/>
                  <a:ea typeface="+mn-ea"/>
                </a:endParaRPr>
              </a:p>
              <a:p>
                <a:pPr marL="342900" indent="-342900" fontAlgn="ctr">
                  <a:lnSpc>
                    <a:spcPts val="2700"/>
                  </a:lnSpc>
                  <a:buAutoNum type="arabicPeriod"/>
                </a:pPr>
                <a:r>
                  <a:rPr lang="zh-CN" altLang="en-US" sz="1800" b="0" dirty="0">
                    <a:solidFill>
                      <a:srgbClr val="000000"/>
                    </a:solidFill>
                    <a:latin typeface="+mn-ea"/>
                    <a:ea typeface="+mn-ea"/>
                  </a:rPr>
                  <a:t>额定频率</a:t>
                </a:r>
                <a14:m>
                  <m:oMath xmlns:m="http://schemas.openxmlformats.org/officeDocument/2006/math">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𝑓</m:t>
                        </m:r>
                      </m:e>
                      <m:sub>
                        <m:r>
                          <a:rPr lang="en-US" altLang="zh-CN" sz="1800" i="1">
                            <a:solidFill>
                              <a:srgbClr val="000000"/>
                            </a:solidFill>
                            <a:latin typeface="Cambria Math" panose="02040503050406030204" pitchFamily="18" charset="0"/>
                          </a:rPr>
                          <m:t>𝑁</m:t>
                        </m:r>
                      </m:sub>
                    </m:sSub>
                  </m:oMath>
                </a14:m>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158433" cy="3541254"/>
              </a:xfrm>
              <a:prstGeom prst="rect">
                <a:avLst/>
              </a:prstGeom>
              <a:blipFill>
                <a:blip r:embed="rId4"/>
                <a:stretch>
                  <a:fillRect l="-1420" b="-327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46713089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293415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（二）变压器的损耗与效率</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变压器的效率一般较高，大容量变压器在额定负载时的效率可达</a:t>
            </a:r>
            <a:r>
              <a:rPr lang="en-US" altLang="zh-CN" sz="1800" b="0" dirty="0">
                <a:solidFill>
                  <a:srgbClr val="000000"/>
                </a:solidFill>
                <a:latin typeface="+mn-ea"/>
                <a:ea typeface="+mn-ea"/>
              </a:rPr>
              <a:t>98%</a:t>
            </a:r>
            <a:r>
              <a:rPr lang="zh-CN" altLang="en-US" sz="1800" b="0" dirty="0">
                <a:solidFill>
                  <a:srgbClr val="000000"/>
                </a:solidFill>
                <a:latin typeface="+mn-ea"/>
                <a:ea typeface="+mn-ea"/>
              </a:rPr>
              <a:t>～</a:t>
            </a:r>
            <a:r>
              <a:rPr lang="en-US" altLang="zh-CN" sz="1800" b="0" dirty="0">
                <a:solidFill>
                  <a:srgbClr val="000000"/>
                </a:solidFill>
                <a:latin typeface="+mn-ea"/>
                <a:ea typeface="+mn-ea"/>
              </a:rPr>
              <a:t>99%</a:t>
            </a:r>
            <a:r>
              <a:rPr lang="zh-CN" altLang="en-US" sz="1800" b="0" dirty="0">
                <a:solidFill>
                  <a:srgbClr val="000000"/>
                </a:solidFill>
                <a:latin typeface="+mn-ea"/>
                <a:ea typeface="+mn-ea"/>
              </a:rPr>
              <a:t>，小容量变压器的效率约为</a:t>
            </a:r>
            <a:r>
              <a:rPr lang="en-US" altLang="zh-CN" sz="1800" b="0" dirty="0">
                <a:solidFill>
                  <a:srgbClr val="000000"/>
                </a:solidFill>
                <a:latin typeface="+mn-ea"/>
                <a:ea typeface="+mn-ea"/>
              </a:rPr>
              <a:t>70%-80%</a:t>
            </a:r>
            <a:r>
              <a:rPr lang="zh-CN" altLang="en-US" sz="1800" b="0" dirty="0">
                <a:solidFill>
                  <a:srgbClr val="000000"/>
                </a:solidFill>
                <a:latin typeface="+mn-ea"/>
                <a:ea typeface="+mn-ea"/>
              </a:rPr>
              <a:t>。</a:t>
            </a:r>
          </a:p>
          <a:p>
            <a:pPr fontAlgn="ctr">
              <a:lnSpc>
                <a:spcPts val="2700"/>
              </a:lnSpc>
            </a:pPr>
            <a:r>
              <a:rPr lang="zh-CN" altLang="en-US" sz="1800" b="0" dirty="0">
                <a:solidFill>
                  <a:srgbClr val="000000"/>
                </a:solidFill>
                <a:latin typeface="+mn-ea"/>
                <a:ea typeface="+mn-ea"/>
              </a:rPr>
              <a:t>变压器的效率还与负载有关，轻载时效率很低，因此我们应合理选择变压器的容量，以免长期轻载或空载工作。</a:t>
            </a:r>
          </a:p>
          <a:p>
            <a:pPr fontAlgn="ctr">
              <a:lnSpc>
                <a:spcPts val="2700"/>
              </a:lnSpc>
            </a:pPr>
            <a:endParaRPr lang="en-US" altLang="zh-CN" sz="2400" b="0" dirty="0">
              <a:solidFill>
                <a:srgbClr val="000000"/>
              </a:solidFill>
            </a:endParaRPr>
          </a:p>
        </p:txBody>
      </p:sp>
    </p:spTree>
    <p:custDataLst>
      <p:tags r:id="rId1"/>
    </p:custDataLst>
    <p:extLst>
      <p:ext uri="{BB962C8B-B14F-4D97-AF65-F5344CB8AC3E}">
        <p14:creationId xmlns:p14="http://schemas.microsoft.com/office/powerpoint/2010/main" val="318195782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4249539"/>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四、特殊变压器</a:t>
                </a:r>
                <a:endParaRPr lang="en-US" altLang="zh-CN" sz="2400" b="0" dirty="0">
                  <a:solidFill>
                    <a:srgbClr val="000000"/>
                  </a:solidFill>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（一）自耦变压器</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原、副边共有一个绕组的变压器称为自耦变压器，其结构如图</a:t>
                </a:r>
                <a:r>
                  <a:rPr lang="en-US" altLang="zh-CN" sz="1800" b="0" dirty="0">
                    <a:solidFill>
                      <a:srgbClr val="000000"/>
                    </a:solidFill>
                    <a:latin typeface="+mn-ea"/>
                    <a:ea typeface="+mn-ea"/>
                  </a:rPr>
                  <a:t>4-26</a:t>
                </a:r>
                <a:r>
                  <a:rPr lang="zh-CN" altLang="en-US" sz="1800" b="0" dirty="0">
                    <a:solidFill>
                      <a:srgbClr val="000000"/>
                    </a:solidFill>
                    <a:latin typeface="+mn-ea"/>
                    <a:ea typeface="+mn-ea"/>
                  </a:rPr>
                  <a:t>所示，原绕组绕在闭合铁心上，副绕组只是原绕组的一部分。因此，原、副绕组之间不仅有磁的耦合作用，而且还存在直接的电气作用。</a:t>
                </a: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自耦变压器和普通变压器的工作原理是相同的，其电压、电流的变换关系仍为</a:t>
                </a:r>
              </a:p>
              <a:p>
                <a:pPr fontAlgn="ctr">
                  <a:lnSpc>
                    <a:spcPts val="2700"/>
                  </a:lnSpc>
                </a:pP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f>
                        <m:fPr>
                          <m:ctrlPr>
                            <a:rPr lang="zh-CN" altLang="zh-CN" sz="1800" i="1">
                              <a:solidFill>
                                <a:srgbClr val="000000"/>
                              </a:solidFill>
                              <a:latin typeface="Cambria Math" panose="02040503050406030204" pitchFamily="18" charset="0"/>
                            </a:rPr>
                          </m:ctrlPr>
                        </m:fPr>
                        <m:num>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𝑈</m:t>
                              </m:r>
                            </m:e>
                            <m:sub>
                              <m:r>
                                <a:rPr lang="en-US" altLang="zh-CN" sz="1800" i="1">
                                  <a:solidFill>
                                    <a:srgbClr val="000000"/>
                                  </a:solidFill>
                                  <a:latin typeface="Cambria Math" panose="02040503050406030204" pitchFamily="18" charset="0"/>
                                </a:rPr>
                                <m:t>1</m:t>
                              </m:r>
                            </m:sub>
                          </m:sSub>
                        </m:num>
                        <m:den>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𝑈</m:t>
                              </m:r>
                            </m:e>
                            <m:sub>
                              <m:r>
                                <a:rPr lang="en-US" altLang="zh-CN" sz="1800" i="1">
                                  <a:solidFill>
                                    <a:srgbClr val="000000"/>
                                  </a:solidFill>
                                  <a:latin typeface="Cambria Math" panose="02040503050406030204" pitchFamily="18" charset="0"/>
                                </a:rPr>
                                <m:t>2</m:t>
                              </m:r>
                            </m:sub>
                          </m:sSub>
                        </m:den>
                      </m:f>
                      <m:r>
                        <a:rPr lang="en-US" altLang="zh-CN" sz="1800" i="1">
                          <a:solidFill>
                            <a:srgbClr val="000000"/>
                          </a:solidFill>
                          <a:latin typeface="Cambria Math" panose="02040503050406030204" pitchFamily="18" charset="0"/>
                        </a:rPr>
                        <m:t>=</m:t>
                      </m:r>
                      <m:f>
                        <m:fPr>
                          <m:ctrlPr>
                            <a:rPr lang="zh-CN" altLang="zh-CN" sz="1800" i="1">
                              <a:solidFill>
                                <a:srgbClr val="000000"/>
                              </a:solidFill>
                              <a:latin typeface="Cambria Math" panose="02040503050406030204" pitchFamily="18" charset="0"/>
                            </a:rPr>
                          </m:ctrlPr>
                        </m:fPr>
                        <m:num>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𝑁</m:t>
                              </m:r>
                            </m:e>
                            <m:sub>
                              <m:r>
                                <a:rPr lang="en-US" altLang="zh-CN" sz="1800" i="1">
                                  <a:solidFill>
                                    <a:srgbClr val="000000"/>
                                  </a:solidFill>
                                  <a:latin typeface="Cambria Math" panose="02040503050406030204" pitchFamily="18" charset="0"/>
                                </a:rPr>
                                <m:t>1</m:t>
                              </m:r>
                            </m:sub>
                          </m:sSub>
                        </m:num>
                        <m:den>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𝑁</m:t>
                              </m:r>
                            </m:e>
                            <m:sub>
                              <m:r>
                                <a:rPr lang="en-US" altLang="zh-CN" sz="1800" i="1">
                                  <a:solidFill>
                                    <a:srgbClr val="000000"/>
                                  </a:solidFill>
                                  <a:latin typeface="Cambria Math" panose="02040503050406030204" pitchFamily="18" charset="0"/>
                                </a:rPr>
                                <m:t>2</m:t>
                              </m:r>
                            </m:sub>
                          </m:sSub>
                        </m:den>
                      </m:f>
                      <m:r>
                        <a:rPr lang="en-US" altLang="zh-CN" sz="1800" i="1">
                          <a:solidFill>
                            <a:srgbClr val="000000"/>
                          </a:solidFill>
                          <a:latin typeface="Cambria Math" panose="02040503050406030204" pitchFamily="18" charset="0"/>
                        </a:rPr>
                        <m:t>=</m:t>
                      </m:r>
                      <m:r>
                        <a:rPr lang="en-US" altLang="zh-CN" sz="1800" i="1">
                          <a:solidFill>
                            <a:srgbClr val="000000"/>
                          </a:solidFill>
                          <a:latin typeface="Cambria Math" panose="02040503050406030204" pitchFamily="18" charset="0"/>
                        </a:rPr>
                        <m:t>𝐾</m:t>
                      </m:r>
                      <m:r>
                        <a:rPr lang="en-US" altLang="zh-CN" sz="1800" i="1">
                          <a:solidFill>
                            <a:srgbClr val="000000"/>
                          </a:solidFill>
                          <a:latin typeface="Cambria Math" panose="02040503050406030204" pitchFamily="18" charset="0"/>
                        </a:rPr>
                        <m:t>,</m:t>
                      </m:r>
                      <m:f>
                        <m:fPr>
                          <m:ctrlPr>
                            <a:rPr lang="zh-CN" altLang="zh-CN" sz="1800" i="1">
                              <a:solidFill>
                                <a:srgbClr val="000000"/>
                              </a:solidFill>
                              <a:latin typeface="Cambria Math" panose="02040503050406030204" pitchFamily="18" charset="0"/>
                            </a:rPr>
                          </m:ctrlPr>
                        </m:fPr>
                        <m:num>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𝐼</m:t>
                              </m:r>
                            </m:e>
                            <m:sub>
                              <m:r>
                                <a:rPr lang="en-US" altLang="zh-CN" sz="1800" i="1">
                                  <a:solidFill>
                                    <a:srgbClr val="000000"/>
                                  </a:solidFill>
                                  <a:latin typeface="Cambria Math" panose="02040503050406030204" pitchFamily="18" charset="0"/>
                                </a:rPr>
                                <m:t>1</m:t>
                              </m:r>
                            </m:sub>
                          </m:sSub>
                        </m:num>
                        <m:den>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𝐼</m:t>
                              </m:r>
                            </m:e>
                            <m:sub>
                              <m:r>
                                <a:rPr lang="en-US" altLang="zh-CN" sz="1800" i="1">
                                  <a:solidFill>
                                    <a:srgbClr val="000000"/>
                                  </a:solidFill>
                                  <a:latin typeface="Cambria Math" panose="02040503050406030204" pitchFamily="18" charset="0"/>
                                </a:rPr>
                                <m:t>2</m:t>
                              </m:r>
                            </m:sub>
                          </m:sSub>
                        </m:den>
                      </m:f>
                      <m:r>
                        <a:rPr lang="en-US" altLang="zh-CN" sz="1800" i="1">
                          <a:solidFill>
                            <a:srgbClr val="000000"/>
                          </a:solidFill>
                          <a:latin typeface="Cambria Math" panose="02040503050406030204" pitchFamily="18" charset="0"/>
                        </a:rPr>
                        <m:t>=</m:t>
                      </m:r>
                      <m:f>
                        <m:fPr>
                          <m:ctrlPr>
                            <a:rPr lang="zh-CN" altLang="zh-CN" sz="1800" i="1">
                              <a:solidFill>
                                <a:srgbClr val="000000"/>
                              </a:solidFill>
                              <a:latin typeface="Cambria Math" panose="02040503050406030204" pitchFamily="18" charset="0"/>
                            </a:rPr>
                          </m:ctrlPr>
                        </m:fPr>
                        <m:num>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𝑁</m:t>
                              </m:r>
                            </m:e>
                            <m:sub>
                              <m:r>
                                <a:rPr lang="en-US" altLang="zh-CN" sz="1800" i="1">
                                  <a:solidFill>
                                    <a:srgbClr val="000000"/>
                                  </a:solidFill>
                                  <a:latin typeface="Cambria Math" panose="02040503050406030204" pitchFamily="18" charset="0"/>
                                </a:rPr>
                                <m:t>1</m:t>
                              </m:r>
                            </m:sub>
                          </m:sSub>
                        </m:num>
                        <m:den>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𝑁</m:t>
                              </m:r>
                            </m:e>
                            <m:sub>
                              <m:r>
                                <a:rPr lang="en-US" altLang="zh-CN" sz="1800" i="1">
                                  <a:solidFill>
                                    <a:srgbClr val="000000"/>
                                  </a:solidFill>
                                  <a:latin typeface="Cambria Math" panose="02040503050406030204" pitchFamily="18" charset="0"/>
                                </a:rPr>
                                <m:t>2</m:t>
                              </m:r>
                            </m:sub>
                          </m:sSub>
                        </m:den>
                      </m:f>
                      <m:r>
                        <a:rPr lang="en-US" altLang="zh-CN" sz="1800" i="1">
                          <a:solidFill>
                            <a:srgbClr val="000000"/>
                          </a:solidFill>
                          <a:latin typeface="Cambria Math" panose="02040503050406030204" pitchFamily="18" charset="0"/>
                        </a:rPr>
                        <m:t>=</m:t>
                      </m:r>
                      <m:f>
                        <m:fPr>
                          <m:ctrlPr>
                            <a:rPr lang="zh-CN" altLang="zh-CN" sz="1800" i="1">
                              <a:solidFill>
                                <a:srgbClr val="000000"/>
                              </a:solidFill>
                              <a:latin typeface="Cambria Math" panose="02040503050406030204" pitchFamily="18" charset="0"/>
                            </a:rPr>
                          </m:ctrlPr>
                        </m:fPr>
                        <m:num>
                          <m:r>
                            <a:rPr lang="en-US" altLang="zh-CN" sz="1800" i="1">
                              <a:solidFill>
                                <a:srgbClr val="000000"/>
                              </a:solidFill>
                              <a:latin typeface="Cambria Math" panose="02040503050406030204" pitchFamily="18" charset="0"/>
                            </a:rPr>
                            <m:t>1</m:t>
                          </m:r>
                        </m:num>
                        <m:den>
                          <m:r>
                            <a:rPr lang="en-US" altLang="zh-CN" sz="1800" i="1">
                              <a:solidFill>
                                <a:srgbClr val="000000"/>
                              </a:solidFill>
                              <a:latin typeface="Cambria Math" panose="02040503050406030204" pitchFamily="18" charset="0"/>
                            </a:rPr>
                            <m:t>𝐾</m:t>
                          </m:r>
                        </m:den>
                      </m:f>
                    </m:oMath>
                  </m:oMathPara>
                </a14:m>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158433" cy="4249539"/>
              </a:xfrm>
              <a:prstGeom prst="rect">
                <a:avLst/>
              </a:prstGeom>
              <a:blipFill>
                <a:blip r:embed="rId4"/>
                <a:stretch>
                  <a:fillRect l="-1420" r="-972" b="-2009"/>
                </a:stretch>
              </a:blipFill>
            </p:spPr>
            <p:txBody>
              <a:bodyPr/>
              <a:lstStyle/>
              <a:p>
                <a:r>
                  <a:rPr lang="zh-CN" altLang="en-US">
                    <a:noFill/>
                  </a:rPr>
                  <a:t> </a:t>
                </a:r>
              </a:p>
            </p:txBody>
          </p:sp>
        </mc:Fallback>
      </mc:AlternateContent>
      <p:pic>
        <p:nvPicPr>
          <p:cNvPr id="4" name="图片 3" descr="QQ截图20200713102907">
            <a:extLst>
              <a:ext uri="{FF2B5EF4-FFF2-40B4-BE49-F238E27FC236}">
                <a16:creationId xmlns:a16="http://schemas.microsoft.com/office/drawing/2014/main" id="{39575CC7-81E0-4FA0-87C2-77BBC764ED8F}"/>
              </a:ext>
            </a:extLst>
          </p:cNvPr>
          <p:cNvPicPr/>
          <p:nvPr/>
        </p:nvPicPr>
        <p:blipFill>
          <a:blip r:embed="rId5" cstate="print">
            <a:lum contrast="24000"/>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6185492" y="4694735"/>
            <a:ext cx="2190263" cy="1069748"/>
          </a:xfrm>
          <a:prstGeom prst="rect">
            <a:avLst/>
          </a:prstGeom>
          <a:noFill/>
          <a:ln>
            <a:noFill/>
          </a:ln>
        </p:spPr>
      </p:pic>
    </p:spTree>
    <p:custDataLst>
      <p:tags r:id="rId1"/>
    </p:custDataLst>
    <p:extLst>
      <p:ext uri="{BB962C8B-B14F-4D97-AF65-F5344CB8AC3E}">
        <p14:creationId xmlns:p14="http://schemas.microsoft.com/office/powerpoint/2010/main" val="335917543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0"/>
            <a:ext cx="8158433" cy="5143500"/>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（二）汽车点火系统的点火线圈与电路</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汽车点火线圈又称为变压器，它是根据互感原理工作的。当断电器触点张开时，通过低压绕组的电流变化引起磁场变化，就会在高压绕组产生高压电</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br>
              <a:rPr lang="en-US" altLang="zh-CN" sz="2400" b="0" dirty="0">
                <a:solidFill>
                  <a:srgbClr val="000000"/>
                </a:solidFill>
              </a:rPr>
            </a:br>
            <a:br>
              <a:rPr lang="zh-CN" altLang="zh-CN" sz="2400" b="0" dirty="0">
                <a:solidFill>
                  <a:srgbClr val="000000"/>
                </a:solidFill>
              </a:rPr>
            </a:br>
            <a:r>
              <a:rPr lang="en-US" altLang="zh-CN" sz="1800" b="0" dirty="0">
                <a:solidFill>
                  <a:srgbClr val="000000"/>
                </a:solidFill>
                <a:latin typeface="+mn-ea"/>
                <a:ea typeface="+mn-ea"/>
              </a:rPr>
              <a:t>1.	</a:t>
            </a:r>
            <a:r>
              <a:rPr lang="zh-CN" altLang="en-US" sz="1800" b="0" dirty="0">
                <a:solidFill>
                  <a:srgbClr val="000000"/>
                </a:solidFill>
                <a:latin typeface="+mn-ea"/>
                <a:ea typeface="+mn-ea"/>
              </a:rPr>
              <a:t>汽车点火线圈</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根据磁路和结构的不同可分为开磁路和闭磁路点火线圈。</a:t>
            </a:r>
          </a:p>
          <a:p>
            <a:pPr fontAlgn="ctr">
              <a:lnSpc>
                <a:spcPts val="2700"/>
              </a:lnSpc>
            </a:pPr>
            <a:r>
              <a:rPr lang="zh-CN" altLang="en-US" sz="1800" b="0" dirty="0">
                <a:solidFill>
                  <a:srgbClr val="000000"/>
                </a:solidFill>
                <a:latin typeface="+mn-ea"/>
                <a:ea typeface="+mn-ea"/>
              </a:rPr>
              <a:t>开磁路点火线圈多用于传统点火系统及普通电子点火系统；闭磁路点火线圈具有漏磁少、转换效率高（约</a:t>
            </a:r>
            <a:r>
              <a:rPr lang="en-US" altLang="zh-CN" sz="1800" b="0" dirty="0">
                <a:solidFill>
                  <a:srgbClr val="000000"/>
                </a:solidFill>
                <a:latin typeface="+mn-ea"/>
                <a:ea typeface="+mn-ea"/>
              </a:rPr>
              <a:t>70%</a:t>
            </a:r>
            <a:r>
              <a:rPr lang="zh-CN" altLang="en-US" sz="1800" b="0" dirty="0">
                <a:solidFill>
                  <a:srgbClr val="000000"/>
                </a:solidFill>
                <a:latin typeface="+mn-ea"/>
                <a:ea typeface="+mn-ea"/>
              </a:rPr>
              <a:t>）、结构简单、体积小、质量轻等优点，多应用于高能电子点火系统及电控点火系统。</a:t>
            </a:r>
          </a:p>
          <a:p>
            <a:pPr fontAlgn="ctr">
              <a:lnSpc>
                <a:spcPts val="2700"/>
              </a:lnSpc>
            </a:pPr>
            <a:endParaRPr lang="zh-CN" altLang="en-US" sz="1800" b="0" dirty="0">
              <a:solidFill>
                <a:srgbClr val="000000"/>
              </a:solidFill>
              <a:latin typeface="+mn-ea"/>
              <a:ea typeface="+mn-ea"/>
            </a:endParaRPr>
          </a:p>
        </p:txBody>
      </p:sp>
      <p:pic>
        <p:nvPicPr>
          <p:cNvPr id="4" name="图片 3" descr="QQ截图20200713103423">
            <a:extLst>
              <a:ext uri="{FF2B5EF4-FFF2-40B4-BE49-F238E27FC236}">
                <a16:creationId xmlns:a16="http://schemas.microsoft.com/office/drawing/2014/main" id="{433C1E5A-AF99-4C41-9FB8-0044DD866084}"/>
              </a:ext>
            </a:extLst>
          </p:cNvPr>
          <p:cNvPicPr/>
          <p:nvPr/>
        </p:nvPicPr>
        <p:blipFill>
          <a:blip r:embed="rId4" cstate="print">
            <a:lum bright="-6000" contrast="18000"/>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058185" y="2649599"/>
            <a:ext cx="2789166" cy="1366828"/>
          </a:xfrm>
          <a:prstGeom prst="rect">
            <a:avLst/>
          </a:prstGeom>
          <a:noFill/>
          <a:ln>
            <a:noFill/>
          </a:ln>
        </p:spPr>
      </p:pic>
    </p:spTree>
    <p:custDataLst>
      <p:tags r:id="rId1"/>
    </p:custDataLst>
    <p:extLst>
      <p:ext uri="{BB962C8B-B14F-4D97-AF65-F5344CB8AC3E}">
        <p14:creationId xmlns:p14="http://schemas.microsoft.com/office/powerpoint/2010/main" val="214729674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0"/>
            <a:ext cx="8158433" cy="433965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br>
              <a:rPr lang="en-US" altLang="zh-CN" sz="2400" b="0" dirty="0">
                <a:solidFill>
                  <a:srgbClr val="000000"/>
                </a:solidFill>
              </a:rPr>
            </a:br>
            <a:r>
              <a:rPr lang="en-US" altLang="zh-CN" sz="1800" b="0" dirty="0">
                <a:solidFill>
                  <a:srgbClr val="000000"/>
                </a:solidFill>
                <a:latin typeface="+mn-ea"/>
                <a:ea typeface="+mn-ea"/>
              </a:rPr>
              <a:t>2.	</a:t>
            </a:r>
            <a:r>
              <a:rPr lang="zh-CN" altLang="en-US" sz="1800" b="0" dirty="0">
                <a:solidFill>
                  <a:srgbClr val="000000"/>
                </a:solidFill>
                <a:latin typeface="+mn-ea"/>
                <a:ea typeface="+mn-ea"/>
              </a:rPr>
              <a:t>点火系统的基本组成与电路</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1</a:t>
            </a:r>
            <a:r>
              <a:rPr lang="zh-CN" altLang="en-US" sz="1800" b="0" dirty="0">
                <a:solidFill>
                  <a:srgbClr val="000000"/>
                </a:solidFill>
                <a:latin typeface="+mn-ea"/>
                <a:ea typeface="+mn-ea"/>
              </a:rPr>
              <a:t>）点火系统的基本组成</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传统点火系统由电源（蓄电池和发电机）、点火开关</a:t>
            </a:r>
            <a:r>
              <a:rPr lang="en-US" altLang="zh-CN" sz="1800" b="0" dirty="0">
                <a:solidFill>
                  <a:srgbClr val="000000"/>
                </a:solidFill>
                <a:latin typeface="+mn-ea"/>
                <a:ea typeface="+mn-ea"/>
              </a:rPr>
              <a:t>SW</a:t>
            </a:r>
            <a:r>
              <a:rPr lang="zh-CN" altLang="en-US" sz="1800" b="0" dirty="0">
                <a:solidFill>
                  <a:srgbClr val="000000"/>
                </a:solidFill>
                <a:latin typeface="+mn-ea"/>
                <a:ea typeface="+mn-ea"/>
              </a:rPr>
              <a:t>、点火线圈、分电器（断电器和配电器等）和火花塞等组成。</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2</a:t>
            </a:r>
            <a:r>
              <a:rPr lang="zh-CN" altLang="en-US" sz="1800" b="0" dirty="0">
                <a:solidFill>
                  <a:srgbClr val="000000"/>
                </a:solidFill>
                <a:latin typeface="+mn-ea"/>
                <a:ea typeface="+mn-ea"/>
              </a:rPr>
              <a:t>）点火系统的工作原理</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在蓄电池点火系统中，由蓄电池或发电机供给的</a:t>
            </a:r>
            <a:r>
              <a:rPr lang="en-US" altLang="zh-CN" sz="1800" b="0" dirty="0">
                <a:solidFill>
                  <a:srgbClr val="000000"/>
                </a:solidFill>
                <a:latin typeface="+mn-ea"/>
                <a:ea typeface="+mn-ea"/>
              </a:rPr>
              <a:t>12V</a:t>
            </a:r>
            <a:r>
              <a:rPr lang="zh-CN" altLang="en-US" sz="1800" b="0" dirty="0">
                <a:solidFill>
                  <a:srgbClr val="000000"/>
                </a:solidFill>
                <a:latin typeface="+mn-ea"/>
                <a:ea typeface="+mn-ea"/>
              </a:rPr>
              <a:t>低电压，经断电器和点火线圈转变为</a:t>
            </a:r>
            <a:r>
              <a:rPr lang="en-US" altLang="zh-CN" sz="1800" b="0" dirty="0">
                <a:solidFill>
                  <a:srgbClr val="000000"/>
                </a:solidFill>
                <a:latin typeface="+mn-ea"/>
                <a:ea typeface="+mn-ea"/>
              </a:rPr>
              <a:t>15</a:t>
            </a:r>
            <a:r>
              <a:rPr lang="zh-CN" altLang="en-US" sz="1800" b="0" dirty="0">
                <a:solidFill>
                  <a:srgbClr val="000000"/>
                </a:solidFill>
                <a:latin typeface="+mn-ea"/>
                <a:ea typeface="+mn-ea"/>
              </a:rPr>
              <a:t>～</a:t>
            </a:r>
            <a:r>
              <a:rPr lang="en-US" altLang="zh-CN" sz="1800" b="0" dirty="0">
                <a:solidFill>
                  <a:srgbClr val="000000"/>
                </a:solidFill>
                <a:latin typeface="+mn-ea"/>
                <a:ea typeface="+mn-ea"/>
              </a:rPr>
              <a:t>20kV</a:t>
            </a:r>
            <a:r>
              <a:rPr lang="zh-CN" altLang="en-US" sz="1800" b="0" dirty="0">
                <a:solidFill>
                  <a:srgbClr val="000000"/>
                </a:solidFill>
                <a:latin typeface="+mn-ea"/>
                <a:ea typeface="+mn-ea"/>
              </a:rPr>
              <a:t>的高压电，再经配电器分送到各缸火花塞，使其电极间产生电火花。</a:t>
            </a:r>
          </a:p>
          <a:p>
            <a:pPr fontAlgn="ctr">
              <a:lnSpc>
                <a:spcPts val="2700"/>
              </a:lnSpc>
            </a:pPr>
            <a:endParaRPr lang="zh-CN" altLang="en-US"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147740113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3166652"/>
            <a:ext cx="8158433" cy="524696"/>
          </a:xfrm>
        </p:spPr>
        <p:txBody>
          <a:bodyPr>
            <a:noAutofit/>
          </a:bodyPr>
          <a:lstStyle/>
          <a:p>
            <a:pPr algn="ctr"/>
            <a:r>
              <a:rPr lang="zh-CN" altLang="en-US" sz="4500" dirty="0"/>
              <a:t>第四节  电磁铁</a:t>
            </a:r>
          </a:p>
        </p:txBody>
      </p:sp>
    </p:spTree>
    <p:custDataLst>
      <p:tags r:id="rId1"/>
    </p:custDataLst>
    <p:extLst>
      <p:ext uri="{BB962C8B-B14F-4D97-AF65-F5344CB8AC3E}">
        <p14:creationId xmlns:p14="http://schemas.microsoft.com/office/powerpoint/2010/main" val="419938524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54125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一、电磁铁的概述</a:t>
            </a:r>
            <a:endParaRPr lang="en-US" altLang="zh-CN" sz="2400" b="0" dirty="0">
              <a:solidFill>
                <a:srgbClr val="000000"/>
              </a:solidFill>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电磁铁是通电产生电磁的一种装置。在铁芯的外部缠绕与其功率相匹配的导电绕组，这种通有电流的线圈像磁铁一样具有磁性，它也叫做电磁铁。我们通常把它制成条形或蹄形状，以使铁芯更加容易磁化。另外，为了使电磁铁断电立即消磁，我们往往采用消磁较快的软铁或硅钢材料来制作。这样的电磁铁在通电时有电磁铁是通电产生电磁的一种装置。在铁芯的外部缠绕与其功率相匹配的导电绕组，这种通有电流的线圈像磁铁一样具有磁性，它也叫做电磁铁（</a:t>
            </a:r>
            <a:r>
              <a:rPr lang="en-US" altLang="zh-CN" sz="1800" b="0" dirty="0">
                <a:solidFill>
                  <a:srgbClr val="000000"/>
                </a:solidFill>
                <a:latin typeface="+mn-ea"/>
                <a:ea typeface="+mn-ea"/>
              </a:rPr>
              <a:t>electromagnet</a:t>
            </a:r>
            <a:r>
              <a:rPr lang="zh-CN" altLang="en-US" sz="1800" b="0" dirty="0">
                <a:solidFill>
                  <a:srgbClr val="000000"/>
                </a:solidFill>
                <a:latin typeface="+mn-ea"/>
                <a:ea typeface="+mn-ea"/>
              </a:rPr>
              <a:t>）。</a:t>
            </a:r>
            <a:endParaRPr lang="en-US" altLang="zh-CN" sz="1800" b="0" dirty="0">
              <a:solidFill>
                <a:srgbClr val="000000"/>
              </a:solidFill>
              <a:latin typeface="+mn-ea"/>
              <a:ea typeface="+mn-ea"/>
            </a:endParaRPr>
          </a:p>
        </p:txBody>
      </p:sp>
      <p:pic>
        <p:nvPicPr>
          <p:cNvPr id="4" name="图片 3" descr="电磁转换【十】 - 惊鸿岂止一现 - 云雷屯，君子以经纶-高垚骏的物理空间">
            <a:extLst>
              <a:ext uri="{FF2B5EF4-FFF2-40B4-BE49-F238E27FC236}">
                <a16:creationId xmlns:a16="http://schemas.microsoft.com/office/drawing/2014/main" id="{45921FFF-9DD8-424E-8DB8-38274511FE92}"/>
              </a:ext>
            </a:extLst>
          </p:cNvPr>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427097" y="4725144"/>
            <a:ext cx="2289806" cy="1536143"/>
          </a:xfrm>
          <a:prstGeom prst="rect">
            <a:avLst/>
          </a:prstGeom>
          <a:noFill/>
          <a:ln>
            <a:noFill/>
          </a:ln>
        </p:spPr>
      </p:pic>
    </p:spTree>
    <p:custDataLst>
      <p:tags r:id="rId1"/>
    </p:custDataLst>
    <p:extLst>
      <p:ext uri="{BB962C8B-B14F-4D97-AF65-F5344CB8AC3E}">
        <p14:creationId xmlns:p14="http://schemas.microsoft.com/office/powerpoint/2010/main" val="260548629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4339481"/>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二、电磁铁的分类</a:t>
            </a:r>
            <a:endParaRPr lang="en-US" altLang="zh-CN" sz="2400" b="0" dirty="0">
              <a:solidFill>
                <a:srgbClr val="000000"/>
              </a:solidFill>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（一）按电流分</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可以分为交流电磁铁和直流电磁铁。</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（二）按用途分</a:t>
            </a:r>
            <a:endParaRPr lang="en-US" altLang="zh-CN" sz="2400" b="0" dirty="0">
              <a:solidFill>
                <a:srgbClr val="000000"/>
              </a:solidFill>
            </a:endParaRPr>
          </a:p>
          <a:p>
            <a:pPr fontAlgn="ctr">
              <a:lnSpc>
                <a:spcPts val="2700"/>
              </a:lnSpc>
            </a:pPr>
            <a:endParaRPr lang="en-US" altLang="zh-CN" sz="1800" b="0" dirty="0">
              <a:solidFill>
                <a:srgbClr val="000000"/>
              </a:solidFill>
            </a:endParaRPr>
          </a:p>
          <a:p>
            <a:pPr fontAlgn="ctr">
              <a:lnSpc>
                <a:spcPts val="2700"/>
              </a:lnSpc>
            </a:pPr>
            <a:r>
              <a:rPr lang="en-US" altLang="zh-CN" sz="1800" b="0" dirty="0">
                <a:solidFill>
                  <a:srgbClr val="000000"/>
                </a:solidFill>
                <a:latin typeface="+mn-ea"/>
                <a:ea typeface="+mn-ea"/>
              </a:rPr>
              <a:t>1. </a:t>
            </a:r>
            <a:r>
              <a:rPr lang="zh-CN" altLang="en-US" sz="1800" b="0" dirty="0">
                <a:solidFill>
                  <a:srgbClr val="000000"/>
                </a:solidFill>
                <a:latin typeface="+mn-ea"/>
                <a:ea typeface="+mn-ea"/>
              </a:rPr>
              <a:t>制动电磁铁</a:t>
            </a:r>
            <a:endParaRPr lang="en-US" altLang="zh-CN" sz="1800" b="0" dirty="0">
              <a:solidFill>
                <a:srgbClr val="000000"/>
              </a:solidFill>
              <a:latin typeface="+mn-ea"/>
              <a:ea typeface="+mn-ea"/>
            </a:endParaRPr>
          </a:p>
          <a:p>
            <a:pPr marL="342900" indent="-342900" fontAlgn="ctr">
              <a:lnSpc>
                <a:spcPts val="2700"/>
              </a:lnSpc>
              <a:buAutoNum type="arabicPeriod" startAt="2"/>
            </a:pPr>
            <a:r>
              <a:rPr lang="zh-CN" altLang="en-US" sz="1800" b="0" dirty="0">
                <a:solidFill>
                  <a:srgbClr val="000000"/>
                </a:solidFill>
                <a:latin typeface="+mn-ea"/>
                <a:ea typeface="+mn-ea"/>
              </a:rPr>
              <a:t>起重电磁铁</a:t>
            </a:r>
            <a:endParaRPr lang="en-US" altLang="zh-CN" sz="1800" b="0" dirty="0">
              <a:solidFill>
                <a:srgbClr val="000000"/>
              </a:solidFill>
              <a:latin typeface="+mn-ea"/>
              <a:ea typeface="+mn-ea"/>
            </a:endParaRPr>
          </a:p>
          <a:p>
            <a:pPr marL="342900" indent="-342900" fontAlgn="ctr">
              <a:lnSpc>
                <a:spcPts val="2700"/>
              </a:lnSpc>
              <a:buAutoNum type="arabicPeriod" startAt="2"/>
            </a:pPr>
            <a:r>
              <a:rPr lang="zh-CN" altLang="en-US" sz="1800" b="0" dirty="0">
                <a:solidFill>
                  <a:srgbClr val="000000"/>
                </a:solidFill>
                <a:latin typeface="+mn-ea"/>
                <a:ea typeface="+mn-ea"/>
              </a:rPr>
              <a:t>阀用电磁铁</a:t>
            </a:r>
            <a:endParaRPr lang="en-US" altLang="zh-CN" sz="1800" b="0" dirty="0">
              <a:solidFill>
                <a:srgbClr val="000000"/>
              </a:solidFill>
              <a:latin typeface="+mn-ea"/>
              <a:ea typeface="+mn-ea"/>
            </a:endParaRPr>
          </a:p>
          <a:p>
            <a:pPr marL="342900" indent="-342900" fontAlgn="ctr">
              <a:lnSpc>
                <a:spcPts val="2700"/>
              </a:lnSpc>
              <a:buAutoNum type="arabicPeriod" startAt="2"/>
            </a:pPr>
            <a:r>
              <a:rPr lang="zh-CN" altLang="en-US" sz="1800" b="0" dirty="0">
                <a:solidFill>
                  <a:srgbClr val="000000"/>
                </a:solidFill>
                <a:latin typeface="+mn-ea"/>
                <a:ea typeface="+mn-ea"/>
              </a:rPr>
              <a:t>牵引电磁铁</a:t>
            </a:r>
            <a:endParaRPr lang="en-US" altLang="zh-CN"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300629466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4586817"/>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三、电磁铁的注意事项</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电磁铁：利用电流的磁效应，使软铁（电磁铁线圈内部芯轴可快速充磁与消磁）具有磁性的装置。</a:t>
            </a:r>
            <a:endParaRPr lang="en-US" altLang="zh-CN" sz="1800" b="0" dirty="0">
              <a:solidFill>
                <a:srgbClr val="000000"/>
              </a:solidFill>
              <a:latin typeface="+mn-ea"/>
              <a:ea typeface="+mn-ea"/>
            </a:endParaRPr>
          </a:p>
          <a:p>
            <a:pPr fontAlgn="ctr">
              <a:lnSpc>
                <a:spcPts val="2700"/>
              </a:lnSpc>
            </a:pPr>
            <a:endParaRPr lang="en-US" altLang="zh-CN" sz="2850" b="0" dirty="0">
              <a:solidFill>
                <a:srgbClr val="000000"/>
              </a:solidFill>
              <a:latin typeface="+mn-ea"/>
              <a:ea typeface="+mn-ea"/>
            </a:endParaRPr>
          </a:p>
          <a:p>
            <a:pPr fontAlgn="ctr">
              <a:lnSpc>
                <a:spcPts val="2700"/>
              </a:lnSpc>
            </a:pPr>
            <a:r>
              <a:rPr lang="zh-CN" altLang="en-US" sz="2400" b="0" dirty="0">
                <a:solidFill>
                  <a:srgbClr val="000000"/>
                </a:solidFill>
              </a:rPr>
              <a:t>四、电磁铁的性质及原理</a:t>
            </a:r>
            <a:endParaRPr lang="en-US" altLang="zh-CN" sz="2400" b="0" dirty="0">
              <a:solidFill>
                <a:srgbClr val="000000"/>
              </a:solidFill>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（一）电磁铁的性质</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直线电流的安培定则对一小段直线电流也适用。环形电流可看成许多小段直线电流组成，对每一小段直线电流用直线电流的安培定则判定出环形电流中心轴线上磁感强度的方向。叠加起来就得到环形电流中心轴线上磁感线的方向。</a:t>
            </a:r>
            <a:endParaRPr lang="en-US" altLang="zh-CN" sz="1800" b="0" dirty="0">
              <a:solidFill>
                <a:srgbClr val="000000"/>
              </a:solidFill>
            </a:endParaRPr>
          </a:p>
        </p:txBody>
      </p:sp>
    </p:spTree>
    <p:custDataLst>
      <p:tags r:id="rId1"/>
    </p:custDataLst>
    <p:extLst>
      <p:ext uri="{BB962C8B-B14F-4D97-AF65-F5344CB8AC3E}">
        <p14:creationId xmlns:p14="http://schemas.microsoft.com/office/powerpoint/2010/main" val="197336859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3166652"/>
            <a:ext cx="8158433" cy="524696"/>
          </a:xfrm>
        </p:spPr>
        <p:txBody>
          <a:bodyPr>
            <a:noAutofit/>
          </a:bodyPr>
          <a:lstStyle/>
          <a:p>
            <a:pPr algn="ctr"/>
            <a:r>
              <a:rPr lang="zh-CN" altLang="en-US" sz="4500" dirty="0"/>
              <a:t>第一节  磁路的基本概念与</a:t>
            </a:r>
            <a:br>
              <a:rPr lang="en-US" altLang="zh-CN" sz="4500" dirty="0"/>
            </a:br>
            <a:r>
              <a:rPr lang="zh-CN" altLang="en-US" sz="4500" dirty="0"/>
              <a:t>基本定律</a:t>
            </a:r>
          </a:p>
        </p:txBody>
      </p:sp>
    </p:spTree>
    <p:custDataLst>
      <p:tags r:id="rId1"/>
    </p:custDataLst>
    <p:extLst>
      <p:ext uri="{BB962C8B-B14F-4D97-AF65-F5344CB8AC3E}">
        <p14:creationId xmlns:p14="http://schemas.microsoft.com/office/powerpoint/2010/main" val="355809167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4710659"/>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（二）电磁铁的原理</a:t>
            </a:r>
            <a:br>
              <a:rPr lang="en-US" altLang="zh-CN" sz="2400" b="0" dirty="0">
                <a:solidFill>
                  <a:srgbClr val="000000"/>
                </a:solidFill>
              </a:rPr>
            </a:br>
            <a:br>
              <a:rPr lang="zh-CN" altLang="zh-CN" sz="2400" b="0" dirty="0">
                <a:solidFill>
                  <a:srgbClr val="000000"/>
                </a:solidFill>
              </a:rPr>
            </a:br>
            <a:r>
              <a:rPr lang="en-US" altLang="zh-CN" sz="1800" b="0" dirty="0">
                <a:solidFill>
                  <a:srgbClr val="000000"/>
                </a:solidFill>
                <a:latin typeface="+mn-ea"/>
                <a:ea typeface="+mn-ea"/>
              </a:rPr>
              <a:t>1.	</a:t>
            </a:r>
            <a:r>
              <a:rPr lang="zh-CN" altLang="en-US" sz="1800" b="0" dirty="0">
                <a:solidFill>
                  <a:srgbClr val="000000"/>
                </a:solidFill>
                <a:latin typeface="+mn-ea"/>
                <a:ea typeface="+mn-ea"/>
              </a:rPr>
              <a:t>圆形线圈通往电流形成的磁场</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1</a:t>
            </a:r>
            <a:r>
              <a:rPr lang="zh-CN" altLang="en-US" sz="1800" b="0" dirty="0">
                <a:solidFill>
                  <a:srgbClr val="000000"/>
                </a:solidFill>
                <a:latin typeface="+mn-ea"/>
                <a:ea typeface="+mn-ea"/>
              </a:rPr>
              <a:t>）线圈中心处的磁场方向可将线圈上某一小段导线视为直线，由安培右手定则判定之。</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2</a:t>
            </a:r>
            <a:r>
              <a:rPr lang="zh-CN" altLang="en-US" sz="1800" b="0" dirty="0">
                <a:solidFill>
                  <a:srgbClr val="000000"/>
                </a:solidFill>
                <a:latin typeface="+mn-ea"/>
                <a:ea typeface="+mn-ea"/>
              </a:rPr>
              <a:t>）通有电流的圆形线圈上每一小段电流所产生的磁场，在线圈内都指向同一方向，故线圈内的磁场较直导线电流产生的磁场强度大。</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3</a:t>
            </a:r>
            <a:r>
              <a:rPr lang="zh-CN" altLang="en-US" sz="1800" b="0" dirty="0">
                <a:solidFill>
                  <a:srgbClr val="000000"/>
                </a:solidFill>
                <a:latin typeface="+mn-ea"/>
                <a:ea typeface="+mn-ea"/>
              </a:rPr>
              <a:t>）圆形导线通入电流时，线圈外的磁场因各小段电流产生磁场的方向不一致，因此产生的合成磁场较圈内磁场弱。</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4</a:t>
            </a:r>
            <a:r>
              <a:rPr lang="zh-CN" altLang="en-US" sz="1800" b="0" dirty="0">
                <a:solidFill>
                  <a:srgbClr val="000000"/>
                </a:solidFill>
                <a:latin typeface="+mn-ea"/>
                <a:ea typeface="+mn-ea"/>
              </a:rPr>
              <a:t>）圆形线圈的电流愈大，半径愈小，则线圈中心处的磁场强度即愈大。（</a:t>
            </a:r>
            <a:r>
              <a:rPr lang="en-US" altLang="zh-CN" sz="1800" b="0" dirty="0">
                <a:solidFill>
                  <a:srgbClr val="000000"/>
                </a:solidFill>
                <a:latin typeface="+mn-ea"/>
                <a:ea typeface="+mn-ea"/>
              </a:rPr>
              <a:t>5</a:t>
            </a:r>
            <a:r>
              <a:rPr lang="zh-CN" altLang="en-US" sz="1800" b="0" dirty="0">
                <a:solidFill>
                  <a:srgbClr val="000000"/>
                </a:solidFill>
                <a:latin typeface="+mn-ea"/>
                <a:ea typeface="+mn-ea"/>
              </a:rPr>
              <a:t>）圆形线圈和圆盘形薄磁铁的磁力线形状相似。</a:t>
            </a:r>
          </a:p>
        </p:txBody>
      </p:sp>
      <p:pic>
        <p:nvPicPr>
          <p:cNvPr id="4" name="currentImg">
            <a:extLst>
              <a:ext uri="{FF2B5EF4-FFF2-40B4-BE49-F238E27FC236}">
                <a16:creationId xmlns:a16="http://schemas.microsoft.com/office/drawing/2014/main" id="{946E994B-ECBF-4586-A2AC-108E4B5DA87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7441" y="1413760"/>
            <a:ext cx="1870784" cy="1292902"/>
          </a:xfrm>
          <a:prstGeom prst="rect">
            <a:avLst/>
          </a:prstGeom>
          <a:noFill/>
          <a:ln>
            <a:noFill/>
          </a:ln>
        </p:spPr>
      </p:pic>
    </p:spTree>
    <p:custDataLst>
      <p:tags r:id="rId1"/>
    </p:custDataLst>
    <p:extLst>
      <p:ext uri="{BB962C8B-B14F-4D97-AF65-F5344CB8AC3E}">
        <p14:creationId xmlns:p14="http://schemas.microsoft.com/office/powerpoint/2010/main" val="162205099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3642609"/>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2.	</a:t>
            </a:r>
            <a:r>
              <a:rPr lang="zh-CN" altLang="en-US" sz="1800" b="0" dirty="0">
                <a:solidFill>
                  <a:srgbClr val="000000"/>
                </a:solidFill>
                <a:latin typeface="+mn-ea"/>
                <a:ea typeface="+mn-ea"/>
              </a:rPr>
              <a:t>螺线形线圈电流的磁场</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1</a:t>
            </a:r>
            <a:r>
              <a:rPr lang="zh-CN" altLang="en-US" sz="1800" b="0" dirty="0">
                <a:solidFill>
                  <a:srgbClr val="000000"/>
                </a:solidFill>
                <a:latin typeface="+mn-ea"/>
                <a:ea typeface="+mn-ea"/>
              </a:rPr>
              <a:t>）用一条长导线绕成螺线形的长线圈，相当于由很多个圆形线圈所串联而成，每一圆形导线在中心处所建立的磁场均为同向，可以增强效应，故线圈中心处的磁场较单匝圆形线圈为强。</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2</a:t>
            </a:r>
            <a:r>
              <a:rPr lang="zh-CN" altLang="en-US" sz="1800" b="0" dirty="0">
                <a:solidFill>
                  <a:srgbClr val="000000"/>
                </a:solidFill>
                <a:latin typeface="+mn-ea"/>
                <a:ea typeface="+mn-ea"/>
              </a:rPr>
              <a:t>）线圈内部磁力线形成方向相同的直线，在线圈约两端磁力线则渐弯曲向外。</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3</a:t>
            </a:r>
            <a:r>
              <a:rPr lang="zh-CN" altLang="en-US" sz="1800" b="0" dirty="0">
                <a:solidFill>
                  <a:srgbClr val="000000"/>
                </a:solidFill>
                <a:latin typeface="+mn-ea"/>
                <a:ea typeface="+mn-ea"/>
              </a:rPr>
              <a:t>）螺线形线圈的磁力线特性与棒形磁铁的磁力线相似，线圈内的磁力线与线圈外方向恰恰相反。</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a:t>
            </a:r>
            <a:r>
              <a:rPr lang="en-US" altLang="zh-CN" sz="1800" b="0" dirty="0">
                <a:solidFill>
                  <a:srgbClr val="000000"/>
                </a:solidFill>
                <a:latin typeface="+mn-ea"/>
                <a:ea typeface="+mn-ea"/>
              </a:rPr>
              <a:t>4</a:t>
            </a:r>
            <a:r>
              <a:rPr lang="zh-CN" altLang="en-US" sz="1800" b="0" dirty="0">
                <a:solidFill>
                  <a:srgbClr val="000000"/>
                </a:solidFill>
                <a:latin typeface="+mn-ea"/>
                <a:ea typeface="+mn-ea"/>
              </a:rPr>
              <a:t>）线圈内磁场的强度与线圈上的电流及单位长度内线圈的圈数成正比。</a:t>
            </a:r>
          </a:p>
        </p:txBody>
      </p:sp>
    </p:spTree>
    <p:custDataLst>
      <p:tags r:id="rId1"/>
    </p:custDataLst>
    <p:extLst>
      <p:ext uri="{BB962C8B-B14F-4D97-AF65-F5344CB8AC3E}">
        <p14:creationId xmlns:p14="http://schemas.microsoft.com/office/powerpoint/2010/main" val="33964285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207988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3.	</a:t>
            </a:r>
            <a:r>
              <a:rPr lang="zh-CN" altLang="en-US" sz="1800" b="0" dirty="0">
                <a:solidFill>
                  <a:srgbClr val="000000"/>
                </a:solidFill>
                <a:latin typeface="+mn-ea"/>
                <a:ea typeface="+mn-ea"/>
              </a:rPr>
              <a:t>螺线形线圈电流内磁场方向的右手螺旋定则（安培定理）</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以右手掌握住线圈，四指指向电流方向，大拇指所指的方向即为线圈内磁力线方向。</a:t>
            </a:r>
          </a:p>
        </p:txBody>
      </p:sp>
    </p:spTree>
    <p:custDataLst>
      <p:tags r:id="rId1"/>
    </p:custDataLst>
    <p:extLst>
      <p:ext uri="{BB962C8B-B14F-4D97-AF65-F5344CB8AC3E}">
        <p14:creationId xmlns:p14="http://schemas.microsoft.com/office/powerpoint/2010/main" val="255739532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236095" y="1026062"/>
            <a:ext cx="8415122" cy="4159598"/>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一、磁的基本知识</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在电动机、变压器、电磁铁等电工设备中，既有电路，也有磁路，而且电路与磁路是密切相关的，故需了解磁的有关概念以及电路与磁路的关系。</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（一）磁场</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磁铁具有磁性，磁铁磁性最强的部位称为磁极，磁铁有南极（</a:t>
            </a:r>
            <a:r>
              <a:rPr lang="en-US" altLang="zh-CN" sz="1800" b="0" dirty="0">
                <a:solidFill>
                  <a:srgbClr val="000000"/>
                </a:solidFill>
                <a:latin typeface="+mn-ea"/>
                <a:ea typeface="+mn-ea"/>
              </a:rPr>
              <a:t>S</a:t>
            </a:r>
            <a:r>
              <a:rPr lang="zh-CN" altLang="en-US" sz="1800" b="0" dirty="0">
                <a:solidFill>
                  <a:srgbClr val="000000"/>
                </a:solidFill>
                <a:latin typeface="+mn-ea"/>
                <a:ea typeface="+mn-ea"/>
              </a:rPr>
              <a:t>）和北极（</a:t>
            </a:r>
            <a:r>
              <a:rPr lang="en-US" altLang="zh-CN" sz="1800" b="0" dirty="0">
                <a:solidFill>
                  <a:srgbClr val="000000"/>
                </a:solidFill>
                <a:latin typeface="+mn-ea"/>
                <a:ea typeface="+mn-ea"/>
              </a:rPr>
              <a:t>N</a:t>
            </a:r>
            <a:r>
              <a:rPr lang="zh-CN" altLang="en-US" sz="1800" b="0" dirty="0">
                <a:solidFill>
                  <a:srgbClr val="000000"/>
                </a:solidFill>
                <a:latin typeface="+mn-ea"/>
                <a:ea typeface="+mn-ea"/>
              </a:rPr>
              <a:t>）两个磁极。同性磁极相互排斥，异性磁极相互吸引。磁铁周围存在一种特殊物质，它具有力和能的特性，这种物质称为磁场，可用磁感线来表示磁场。磁感线是闭合的曲线，它的切线方向即为该点的磁场的方向。磁场的强弱用磁力线的疏密程度来表示。</a:t>
            </a:r>
            <a:endParaRPr lang="zh-CN" altLang="zh-CN"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143264062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0"/>
            <a:ext cx="8158433" cy="4092315"/>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（二）磁场的基本物理量</a:t>
            </a:r>
            <a:br>
              <a:rPr lang="en-US" altLang="zh-CN" sz="2400" b="0" dirty="0">
                <a:solidFill>
                  <a:srgbClr val="000000"/>
                </a:solidFill>
              </a:rPr>
            </a:br>
            <a:br>
              <a:rPr lang="zh-CN" altLang="zh-CN" sz="2400" b="0" dirty="0">
                <a:solidFill>
                  <a:srgbClr val="000000"/>
                </a:solidFill>
              </a:rPr>
            </a:br>
            <a:r>
              <a:rPr lang="en-US" altLang="zh-CN" sz="1800" b="0" dirty="0">
                <a:solidFill>
                  <a:srgbClr val="000000"/>
                </a:solidFill>
                <a:latin typeface="+mn-ea"/>
                <a:ea typeface="+mn-ea"/>
              </a:rPr>
              <a:t>1.	</a:t>
            </a:r>
            <a:r>
              <a:rPr lang="zh-CN" altLang="en-US" sz="1800" b="0" dirty="0">
                <a:solidFill>
                  <a:srgbClr val="000000"/>
                </a:solidFill>
                <a:latin typeface="+mn-ea"/>
                <a:ea typeface="+mn-ea"/>
              </a:rPr>
              <a:t>磁感应强度（</a:t>
            </a:r>
            <a:r>
              <a:rPr lang="en-US" altLang="zh-CN" sz="1800" b="0" dirty="0">
                <a:solidFill>
                  <a:srgbClr val="000000"/>
                </a:solidFill>
                <a:latin typeface="+mn-ea"/>
                <a:ea typeface="+mn-ea"/>
              </a:rPr>
              <a:t>B</a:t>
            </a:r>
            <a:r>
              <a:rPr lang="zh-CN" altLang="en-US" sz="1800" b="0" dirty="0">
                <a:solidFill>
                  <a:srgbClr val="000000"/>
                </a:solidFill>
                <a:latin typeface="+mn-ea"/>
                <a:ea typeface="+mn-ea"/>
              </a:rPr>
              <a:t>）和磁通（</a:t>
            </a:r>
            <a:r>
              <a:rPr lang="en-US" altLang="zh-CN" sz="1800" b="0" dirty="0">
                <a:solidFill>
                  <a:srgbClr val="000000"/>
                </a:solidFill>
                <a:latin typeface="+mn-ea"/>
                <a:ea typeface="+mn-ea"/>
              </a:rPr>
              <a:t>ϕ</a:t>
            </a:r>
            <a:r>
              <a:rPr lang="zh-CN" altLang="en-US" sz="1800" b="0" dirty="0">
                <a:solidFill>
                  <a:srgbClr val="000000"/>
                </a:solidFill>
                <a:latin typeface="+mn-ea"/>
                <a:ea typeface="+mn-ea"/>
              </a:rPr>
              <a:t>）</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用磁感应强度（</a:t>
            </a:r>
            <a:r>
              <a:rPr lang="en-US" altLang="zh-CN" sz="1800" b="0" dirty="0">
                <a:solidFill>
                  <a:srgbClr val="000000"/>
                </a:solidFill>
                <a:latin typeface="+mn-ea"/>
                <a:ea typeface="+mn-ea"/>
              </a:rPr>
              <a:t>B</a:t>
            </a:r>
            <a:r>
              <a:rPr lang="zh-CN" altLang="en-US" sz="1800" b="0" dirty="0">
                <a:solidFill>
                  <a:srgbClr val="000000"/>
                </a:solidFill>
                <a:latin typeface="+mn-ea"/>
                <a:ea typeface="+mn-ea"/>
              </a:rPr>
              <a:t>）表示磁场某点的强弱。磁感应强度</a:t>
            </a:r>
            <a:r>
              <a:rPr lang="en-US" altLang="zh-CN" sz="1800" b="0" dirty="0">
                <a:solidFill>
                  <a:srgbClr val="000000"/>
                </a:solidFill>
                <a:latin typeface="+mn-ea"/>
                <a:ea typeface="+mn-ea"/>
              </a:rPr>
              <a:t>B</a:t>
            </a:r>
            <a:r>
              <a:rPr lang="zh-CN" altLang="en-US" sz="1800" b="0" dirty="0">
                <a:solidFill>
                  <a:srgbClr val="000000"/>
                </a:solidFill>
                <a:latin typeface="+mn-ea"/>
                <a:ea typeface="+mn-ea"/>
              </a:rPr>
              <a:t>的方向即为磁场中各点的磁场方向。单位为特斯拉，简称特，用</a:t>
            </a:r>
            <a:r>
              <a:rPr lang="en-US" altLang="zh-CN" sz="1800" b="0" dirty="0">
                <a:solidFill>
                  <a:srgbClr val="000000"/>
                </a:solidFill>
                <a:latin typeface="+mn-ea"/>
                <a:ea typeface="+mn-ea"/>
              </a:rPr>
              <a:t>T</a:t>
            </a:r>
            <a:r>
              <a:rPr lang="zh-CN" altLang="en-US" sz="1800" b="0" dirty="0">
                <a:solidFill>
                  <a:srgbClr val="000000"/>
                </a:solidFill>
                <a:latin typeface="+mn-ea"/>
                <a:ea typeface="+mn-ea"/>
              </a:rPr>
              <a:t>表示。通常将磁场中各点的磁感应强度相同的磁场称为匀强磁场，在匀强磁场中，垂直通过某一面积</a:t>
            </a:r>
            <a:r>
              <a:rPr lang="en-US" altLang="zh-CN" sz="1800" b="0" dirty="0">
                <a:solidFill>
                  <a:srgbClr val="000000"/>
                </a:solidFill>
                <a:latin typeface="+mn-ea"/>
                <a:ea typeface="+mn-ea"/>
              </a:rPr>
              <a:t>S</a:t>
            </a:r>
            <a:r>
              <a:rPr lang="zh-CN" altLang="en-US" sz="1800" b="0" dirty="0">
                <a:solidFill>
                  <a:srgbClr val="000000"/>
                </a:solidFill>
                <a:latin typeface="+mn-ea"/>
                <a:ea typeface="+mn-ea"/>
              </a:rPr>
              <a:t>的磁感线数称为磁通</a:t>
            </a:r>
            <a:r>
              <a:rPr lang="en-US" altLang="zh-CN" sz="1800" b="0" dirty="0">
                <a:solidFill>
                  <a:srgbClr val="000000"/>
                </a:solidFill>
                <a:latin typeface="+mn-ea"/>
                <a:ea typeface="+mn-ea"/>
              </a:rPr>
              <a:t>ϕ</a:t>
            </a:r>
            <a:r>
              <a:rPr lang="zh-CN" altLang="en-US" sz="1800" b="0" dirty="0">
                <a:solidFill>
                  <a:srgbClr val="000000"/>
                </a:solidFill>
                <a:latin typeface="+mn-ea"/>
                <a:ea typeface="+mn-ea"/>
              </a:rPr>
              <a:t>。磁通是用来表示磁场在某一范围分布情况的物理量，在数值上等于磁感应强度</a:t>
            </a:r>
            <a:r>
              <a:rPr lang="en-US" altLang="zh-CN" sz="1800" b="0" dirty="0">
                <a:solidFill>
                  <a:srgbClr val="000000"/>
                </a:solidFill>
                <a:latin typeface="+mn-ea"/>
                <a:ea typeface="+mn-ea"/>
              </a:rPr>
              <a:t>B</a:t>
            </a:r>
            <a:r>
              <a:rPr lang="zh-CN" altLang="en-US" sz="1800" b="0" dirty="0">
                <a:solidFill>
                  <a:srgbClr val="000000"/>
                </a:solidFill>
                <a:latin typeface="+mn-ea"/>
                <a:ea typeface="+mn-ea"/>
              </a:rPr>
              <a:t>与和</a:t>
            </a:r>
            <a:r>
              <a:rPr lang="en-US" altLang="zh-CN" sz="1800" b="0" dirty="0">
                <a:solidFill>
                  <a:srgbClr val="000000"/>
                </a:solidFill>
                <a:latin typeface="+mn-ea"/>
                <a:ea typeface="+mn-ea"/>
              </a:rPr>
              <a:t>B</a:t>
            </a:r>
            <a:r>
              <a:rPr lang="zh-CN" altLang="en-US" sz="1800" b="0" dirty="0">
                <a:solidFill>
                  <a:srgbClr val="000000"/>
                </a:solidFill>
                <a:latin typeface="+mn-ea"/>
                <a:ea typeface="+mn-ea"/>
              </a:rPr>
              <a:t>垂直的面积</a:t>
            </a:r>
            <a:r>
              <a:rPr lang="en-US" altLang="zh-CN" sz="1800" b="0" dirty="0">
                <a:solidFill>
                  <a:srgbClr val="000000"/>
                </a:solidFill>
                <a:latin typeface="+mn-ea"/>
                <a:ea typeface="+mn-ea"/>
              </a:rPr>
              <a:t>S</a:t>
            </a:r>
            <a:r>
              <a:rPr lang="zh-CN" altLang="en-US" sz="1800" b="0" dirty="0">
                <a:solidFill>
                  <a:srgbClr val="000000"/>
                </a:solidFill>
                <a:latin typeface="+mn-ea"/>
                <a:ea typeface="+mn-ea"/>
              </a:rPr>
              <a:t>的乘积。</a:t>
            </a:r>
          </a:p>
          <a:p>
            <a:pPr fontAlgn="ctr">
              <a:lnSpc>
                <a:spcPts val="2700"/>
              </a:lnSpc>
            </a:pPr>
            <a:r>
              <a:rPr lang="zh-CN" altLang="en-US" sz="1800" b="0" dirty="0">
                <a:solidFill>
                  <a:srgbClr val="000000"/>
                </a:solidFill>
                <a:latin typeface="+mn-ea"/>
                <a:ea typeface="+mn-ea"/>
              </a:rPr>
              <a:t>磁通的单位为韦伯，简称韦，用</a:t>
            </a:r>
            <a:r>
              <a:rPr lang="en-US" altLang="zh-CN" sz="1800" b="0" dirty="0">
                <a:solidFill>
                  <a:srgbClr val="000000"/>
                </a:solidFill>
                <a:latin typeface="+mn-ea"/>
                <a:ea typeface="+mn-ea"/>
              </a:rPr>
              <a:t>Wb</a:t>
            </a:r>
            <a:r>
              <a:rPr lang="zh-CN" altLang="en-US" sz="1800" b="0" dirty="0">
                <a:solidFill>
                  <a:srgbClr val="000000"/>
                </a:solidFill>
                <a:latin typeface="+mn-ea"/>
                <a:ea typeface="+mn-ea"/>
              </a:rPr>
              <a:t>表示。</a:t>
            </a:r>
          </a:p>
        </p:txBody>
      </p:sp>
    </p:spTree>
    <p:custDataLst>
      <p:tags r:id="rId1"/>
    </p:custDataLst>
    <p:extLst>
      <p:ext uri="{BB962C8B-B14F-4D97-AF65-F5344CB8AC3E}">
        <p14:creationId xmlns:p14="http://schemas.microsoft.com/office/powerpoint/2010/main" val="48254886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3114206"/>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2.	</a:t>
                </a:r>
                <a:r>
                  <a:rPr lang="zh-CN" altLang="en-US" sz="1800" b="0" dirty="0">
                    <a:solidFill>
                      <a:srgbClr val="000000"/>
                    </a:solidFill>
                    <a:latin typeface="+mn-ea"/>
                    <a:ea typeface="+mn-ea"/>
                  </a:rPr>
                  <a:t>磁导率（</a:t>
                </a:r>
                <a:r>
                  <a:rPr lang="el-GR" altLang="zh-CN" sz="1800" b="0" dirty="0">
                    <a:solidFill>
                      <a:srgbClr val="000000"/>
                    </a:solidFill>
                    <a:latin typeface="+mn-ea"/>
                    <a:ea typeface="+mn-ea"/>
                  </a:rPr>
                  <a:t>μ</a:t>
                </a:r>
                <a:r>
                  <a:rPr lang="zh-CN" altLang="el-GR" sz="1800" b="0" dirty="0">
                    <a:solidFill>
                      <a:srgbClr val="000000"/>
                    </a:solidFill>
                    <a:latin typeface="+mn-ea"/>
                    <a:ea typeface="+mn-ea"/>
                  </a:rPr>
                  <a:t>）</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磁导率用来衡量物质的导磁性能，单位为亨</a:t>
                </a:r>
                <a:r>
                  <a:rPr lang="en-US" altLang="zh-CN" sz="1800" b="0" dirty="0">
                    <a:solidFill>
                      <a:srgbClr val="000000"/>
                    </a:solidFill>
                    <a:latin typeface="+mn-ea"/>
                    <a:ea typeface="+mn-ea"/>
                  </a:rPr>
                  <a:t>/</a:t>
                </a:r>
                <a:r>
                  <a:rPr lang="zh-CN" altLang="en-US" sz="1800" b="0" dirty="0">
                    <a:solidFill>
                      <a:srgbClr val="000000"/>
                    </a:solidFill>
                    <a:latin typeface="+mn-ea"/>
                    <a:ea typeface="+mn-ea"/>
                  </a:rPr>
                  <a:t>米（</a:t>
                </a:r>
                <a:r>
                  <a:rPr lang="en-US" altLang="zh-CN" sz="1800" b="0" dirty="0">
                    <a:solidFill>
                      <a:srgbClr val="000000"/>
                    </a:solidFill>
                    <a:latin typeface="+mn-ea"/>
                    <a:ea typeface="+mn-ea"/>
                  </a:rPr>
                  <a:t>H/m</a:t>
                </a:r>
                <a:r>
                  <a:rPr lang="zh-CN" altLang="en-US" sz="1800" b="0" dirty="0">
                    <a:solidFill>
                      <a:srgbClr val="000000"/>
                    </a:solidFill>
                    <a:latin typeface="+mn-ea"/>
                    <a:ea typeface="+mn-ea"/>
                  </a:rPr>
                  <a:t>）。</a:t>
                </a:r>
              </a:p>
              <a:p>
                <a:pPr fontAlgn="ctr">
                  <a:lnSpc>
                    <a:spcPts val="2700"/>
                  </a:lnSpc>
                </a:pPr>
                <a:r>
                  <a:rPr lang="zh-CN" altLang="en-US" sz="1800" b="0" dirty="0">
                    <a:solidFill>
                      <a:srgbClr val="000000"/>
                    </a:solidFill>
                    <a:latin typeface="+mn-ea"/>
                    <a:ea typeface="+mn-ea"/>
                  </a:rPr>
                  <a:t>真空的磁导率</a:t>
                </a:r>
                <a14:m>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𝜇</m:t>
                        </m:r>
                      </m:e>
                      <m:sub>
                        <m:r>
                          <a:rPr lang="en-US" altLang="zh-CN" sz="1800" i="1">
                            <a:solidFill>
                              <a:srgbClr val="000000"/>
                            </a:solidFill>
                            <a:latin typeface="Cambria Math" panose="02040503050406030204" pitchFamily="18" charset="0"/>
                            <a:ea typeface="+mn-ea"/>
                          </a:rPr>
                          <m:t>0</m:t>
                        </m:r>
                      </m:sub>
                    </m:sSub>
                    <m:r>
                      <a:rPr lang="en-US" altLang="zh-CN" sz="1800" i="1">
                        <a:solidFill>
                          <a:srgbClr val="000000"/>
                        </a:solidFill>
                        <a:latin typeface="Cambria Math" panose="02040503050406030204" pitchFamily="18" charset="0"/>
                        <a:ea typeface="+mn-ea"/>
                      </a:rPr>
                      <m:t>=4</m:t>
                    </m:r>
                    <m:r>
                      <a:rPr lang="en-US" altLang="zh-CN" sz="1800" i="1">
                        <a:solidFill>
                          <a:srgbClr val="000000"/>
                        </a:solidFill>
                        <a:latin typeface="Cambria Math" panose="02040503050406030204" pitchFamily="18" charset="0"/>
                        <a:ea typeface="+mn-ea"/>
                      </a:rPr>
                      <m:t>𝜋</m:t>
                    </m:r>
                    <m:r>
                      <a:rPr lang="en-US" altLang="zh-CN" sz="1800" i="1">
                        <a:solidFill>
                          <a:srgbClr val="000000"/>
                        </a:solidFill>
                        <a:latin typeface="Cambria Math" panose="02040503050406030204" pitchFamily="18" charset="0"/>
                        <a:ea typeface="+mn-ea"/>
                      </a:rPr>
                      <m:t>×1</m:t>
                    </m:r>
                    <m:sSup>
                      <m:sSupPr>
                        <m:ctrlPr>
                          <a:rPr lang="zh-CN" altLang="zh-CN" sz="1800" i="1">
                            <a:solidFill>
                              <a:srgbClr val="000000"/>
                            </a:solidFill>
                            <a:latin typeface="Cambria Math" panose="02040503050406030204" pitchFamily="18" charset="0"/>
                            <a:ea typeface="+mn-ea"/>
                          </a:rPr>
                        </m:ctrlPr>
                      </m:sSupPr>
                      <m:e>
                        <m:r>
                          <a:rPr lang="en-US" altLang="zh-CN" sz="1800" i="1">
                            <a:solidFill>
                              <a:srgbClr val="000000"/>
                            </a:solidFill>
                            <a:latin typeface="Cambria Math" panose="02040503050406030204" pitchFamily="18" charset="0"/>
                            <a:ea typeface="+mn-ea"/>
                          </a:rPr>
                          <m:t>0</m:t>
                        </m:r>
                      </m:e>
                      <m:sup>
                        <m:r>
                          <a:rPr lang="en-US" altLang="zh-CN" sz="1800" i="1">
                            <a:solidFill>
                              <a:srgbClr val="000000"/>
                            </a:solidFill>
                            <a:latin typeface="Cambria Math" panose="02040503050406030204" pitchFamily="18" charset="0"/>
                            <a:ea typeface="+mn-ea"/>
                          </a:rPr>
                          <m:t>−7</m:t>
                        </m:r>
                      </m:sup>
                    </m:sSup>
                    <m:r>
                      <a:rPr lang="en-US" altLang="zh-CN" sz="1800" i="1">
                        <a:solidFill>
                          <a:srgbClr val="000000"/>
                        </a:solidFill>
                        <a:latin typeface="Cambria Math" panose="02040503050406030204" pitchFamily="18" charset="0"/>
                        <a:ea typeface="+mn-ea"/>
                      </a:rPr>
                      <m:t>(</m:t>
                    </m:r>
                    <m:r>
                      <a:rPr lang="en-US" altLang="zh-CN" sz="1800" i="1">
                        <a:solidFill>
                          <a:srgbClr val="000000"/>
                        </a:solidFill>
                        <a:latin typeface="Cambria Math" panose="02040503050406030204" pitchFamily="18" charset="0"/>
                        <a:ea typeface="+mn-ea"/>
                      </a:rPr>
                      <m:t>𝐻</m:t>
                    </m:r>
                    <m:r>
                      <a:rPr lang="en-US" altLang="zh-CN" sz="1800" i="1">
                        <a:solidFill>
                          <a:srgbClr val="000000"/>
                        </a:solidFill>
                        <a:latin typeface="Cambria Math" panose="02040503050406030204" pitchFamily="18" charset="0"/>
                        <a:ea typeface="+mn-ea"/>
                      </a:rPr>
                      <m:t>/</m:t>
                    </m:r>
                    <m:r>
                      <a:rPr lang="en-US" altLang="zh-CN" sz="1800" i="1">
                        <a:solidFill>
                          <a:srgbClr val="000000"/>
                        </a:solidFill>
                        <a:latin typeface="Cambria Math" panose="02040503050406030204" pitchFamily="18" charset="0"/>
                        <a:ea typeface="+mn-ea"/>
                      </a:rPr>
                      <m:t>𝑚</m:t>
                    </m:r>
                    <m:r>
                      <a:rPr lang="en-US" altLang="zh-CN" sz="1800" i="1">
                        <a:solidFill>
                          <a:srgbClr val="000000"/>
                        </a:solidFill>
                        <a:latin typeface="Cambria Math" panose="02040503050406030204" pitchFamily="18" charset="0"/>
                        <a:ea typeface="+mn-ea"/>
                      </a:rPr>
                      <m:t>)</m:t>
                    </m:r>
                  </m:oMath>
                </a14:m>
                <a:r>
                  <a:rPr lang="zh-CN" altLang="en-US" sz="1800" b="0" dirty="0">
                    <a:solidFill>
                      <a:srgbClr val="000000"/>
                    </a:solidFill>
                    <a:latin typeface="+mn-ea"/>
                    <a:ea typeface="+mn-ea"/>
                  </a:rPr>
                  <a:t>，为一常数。而任一物质的磁导率</a:t>
                </a:r>
                <a:r>
                  <a:rPr lang="en-US" altLang="zh-CN" sz="1800" b="0" dirty="0">
                    <a:solidFill>
                      <a:srgbClr val="000000"/>
                    </a:solidFill>
                    <a:latin typeface="+mn-ea"/>
                    <a:ea typeface="+mn-ea"/>
                  </a:rPr>
                  <a:t>μ</a:t>
                </a:r>
                <a:r>
                  <a:rPr lang="zh-CN" altLang="en-US" sz="1800" b="0" dirty="0">
                    <a:solidFill>
                      <a:srgbClr val="000000"/>
                    </a:solidFill>
                    <a:latin typeface="+mn-ea"/>
                    <a:ea typeface="+mn-ea"/>
                  </a:rPr>
                  <a:t>和真空的磁导率</a:t>
                </a:r>
                <a14:m>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𝜇</m:t>
                        </m:r>
                      </m:e>
                      <m:sub>
                        <m:r>
                          <a:rPr lang="en-US" altLang="zh-CN" sz="1800" i="1">
                            <a:solidFill>
                              <a:srgbClr val="000000"/>
                            </a:solidFill>
                            <a:latin typeface="Cambria Math" panose="02040503050406030204" pitchFamily="18" charset="0"/>
                            <a:ea typeface="+mn-ea"/>
                          </a:rPr>
                          <m:t>0</m:t>
                        </m:r>
                      </m:sub>
                    </m:sSub>
                  </m:oMath>
                </a14:m>
                <a:r>
                  <a:rPr lang="zh-CN" altLang="en-US" sz="1800" b="0" dirty="0">
                    <a:solidFill>
                      <a:srgbClr val="000000"/>
                    </a:solidFill>
                    <a:latin typeface="+mn-ea"/>
                    <a:ea typeface="+mn-ea"/>
                  </a:rPr>
                  <a:t>的比值，称为该物质的相对磁导率</a:t>
                </a:r>
                <a14:m>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𝜇</m:t>
                        </m:r>
                      </m:e>
                      <m:sub>
                        <m:r>
                          <a:rPr lang="en-US" altLang="zh-CN" sz="1800" i="1">
                            <a:solidFill>
                              <a:srgbClr val="000000"/>
                            </a:solidFill>
                            <a:latin typeface="Cambria Math" panose="02040503050406030204" pitchFamily="18" charset="0"/>
                            <a:ea typeface="+mn-ea"/>
                          </a:rPr>
                          <m:t>𝑟</m:t>
                        </m:r>
                      </m:sub>
                    </m:sSub>
                  </m:oMath>
                </a14:m>
                <a:r>
                  <a:rPr lang="zh-CN" altLang="en-US" sz="1800" b="0" dirty="0">
                    <a:solidFill>
                      <a:srgbClr val="000000"/>
                    </a:solidFill>
                    <a:latin typeface="+mn-ea"/>
                    <a:ea typeface="+mn-ea"/>
                  </a:rPr>
                  <a:t>。</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𝜇</m:t>
                          </m:r>
                        </m:e>
                        <m:sub>
                          <m:r>
                            <a:rPr lang="en-US" altLang="zh-CN" sz="1800" i="1">
                              <a:solidFill>
                                <a:srgbClr val="000000"/>
                              </a:solidFill>
                              <a:latin typeface="Cambria Math" panose="02040503050406030204" pitchFamily="18" charset="0"/>
                              <a:ea typeface="+mn-ea"/>
                            </a:rPr>
                            <m:t>𝑟</m:t>
                          </m:r>
                        </m:sub>
                      </m:sSub>
                      <m:r>
                        <a:rPr lang="en-US" altLang="zh-CN" sz="1800" i="1">
                          <a:solidFill>
                            <a:srgbClr val="000000"/>
                          </a:solidFill>
                          <a:latin typeface="Cambria Math" panose="02040503050406030204" pitchFamily="18" charset="0"/>
                          <a:ea typeface="+mn-ea"/>
                        </a:rPr>
                        <m:t>=</m:t>
                      </m:r>
                      <m:f>
                        <m:fPr>
                          <m:ctrlPr>
                            <a:rPr lang="zh-CN" altLang="zh-CN" sz="1800" i="1">
                              <a:solidFill>
                                <a:srgbClr val="000000"/>
                              </a:solidFill>
                              <a:latin typeface="Cambria Math" panose="02040503050406030204" pitchFamily="18" charset="0"/>
                              <a:ea typeface="+mn-ea"/>
                            </a:rPr>
                          </m:ctrlPr>
                        </m:fPr>
                        <m:num>
                          <m:r>
                            <a:rPr lang="en-US" altLang="zh-CN" sz="1800" i="1">
                              <a:solidFill>
                                <a:srgbClr val="000000"/>
                              </a:solidFill>
                              <a:latin typeface="Cambria Math" panose="02040503050406030204" pitchFamily="18" charset="0"/>
                              <a:ea typeface="+mn-ea"/>
                            </a:rPr>
                            <m:t>𝑢</m:t>
                          </m:r>
                        </m:num>
                        <m:den>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𝜇</m:t>
                              </m:r>
                            </m:e>
                            <m:sub>
                              <m:r>
                                <a:rPr lang="en-US" altLang="zh-CN" sz="1800" i="1">
                                  <a:solidFill>
                                    <a:srgbClr val="000000"/>
                                  </a:solidFill>
                                  <a:latin typeface="Cambria Math" panose="02040503050406030204" pitchFamily="18" charset="0"/>
                                  <a:ea typeface="+mn-ea"/>
                                </a:rPr>
                                <m:t>0</m:t>
                              </m:r>
                            </m:sub>
                          </m:sSub>
                        </m:den>
                      </m:f>
                    </m:oMath>
                  </m:oMathPara>
                </a14:m>
                <a:endParaRPr lang="zh-CN" altLang="en-US"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857251"/>
                <a:ext cx="8158433" cy="3114206"/>
              </a:xfrm>
              <a:prstGeom prst="rect">
                <a:avLst/>
              </a:prstGeom>
              <a:blipFill>
                <a:blip r:embed="rId4"/>
                <a:stretch>
                  <a:fillRect l="-897" b="-2941"/>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440646473"/>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2282081"/>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（三）磁化曲线</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磁化是指原来呈中性状态的磁性物质得到磁性的过程。磁化开始时，磁感应强度</a:t>
            </a:r>
            <a:r>
              <a:rPr lang="en-US" altLang="zh-CN" sz="1800" b="0" dirty="0">
                <a:solidFill>
                  <a:srgbClr val="000000"/>
                </a:solidFill>
                <a:latin typeface="+mn-ea"/>
                <a:ea typeface="+mn-ea"/>
              </a:rPr>
              <a:t>B</a:t>
            </a:r>
            <a:r>
              <a:rPr lang="zh-CN" altLang="en-US" sz="1800" b="0" dirty="0">
                <a:solidFill>
                  <a:srgbClr val="000000"/>
                </a:solidFill>
                <a:latin typeface="+mn-ea"/>
                <a:ea typeface="+mn-ea"/>
              </a:rPr>
              <a:t>从零随磁场强度</a:t>
            </a:r>
            <a:r>
              <a:rPr lang="en-US" altLang="zh-CN" sz="1800" b="0" dirty="0">
                <a:solidFill>
                  <a:srgbClr val="000000"/>
                </a:solidFill>
                <a:latin typeface="+mn-ea"/>
                <a:ea typeface="+mn-ea"/>
              </a:rPr>
              <a:t>H</a:t>
            </a:r>
            <a:r>
              <a:rPr lang="zh-CN" altLang="en-US" sz="1800" b="0" dirty="0">
                <a:solidFill>
                  <a:srgbClr val="000000"/>
                </a:solidFill>
                <a:latin typeface="+mn-ea"/>
                <a:ea typeface="+mn-ea"/>
              </a:rPr>
              <a:t>的增加而增加，当</a:t>
            </a:r>
            <a:r>
              <a:rPr lang="en-US" altLang="zh-CN" sz="1800" b="0" dirty="0">
                <a:solidFill>
                  <a:srgbClr val="000000"/>
                </a:solidFill>
                <a:latin typeface="+mn-ea"/>
                <a:ea typeface="+mn-ea"/>
              </a:rPr>
              <a:t>B</a:t>
            </a:r>
            <a:r>
              <a:rPr lang="zh-CN" altLang="en-US" sz="1800" b="0" dirty="0">
                <a:solidFill>
                  <a:srgbClr val="000000"/>
                </a:solidFill>
                <a:latin typeface="+mn-ea"/>
                <a:ea typeface="+mn-ea"/>
              </a:rPr>
              <a:t>达到一定程度时，</a:t>
            </a:r>
            <a:r>
              <a:rPr lang="en-US" altLang="zh-CN" sz="1800" b="0" dirty="0">
                <a:solidFill>
                  <a:srgbClr val="000000"/>
                </a:solidFill>
                <a:latin typeface="+mn-ea"/>
                <a:ea typeface="+mn-ea"/>
              </a:rPr>
              <a:t>H</a:t>
            </a:r>
            <a:r>
              <a:rPr lang="zh-CN" altLang="en-US" sz="1800" b="0" dirty="0">
                <a:solidFill>
                  <a:srgbClr val="000000"/>
                </a:solidFill>
                <a:latin typeface="+mn-ea"/>
                <a:ea typeface="+mn-ea"/>
              </a:rPr>
              <a:t>再增加，</a:t>
            </a:r>
            <a:r>
              <a:rPr lang="en-US" altLang="zh-CN" sz="1800" b="0" dirty="0">
                <a:solidFill>
                  <a:srgbClr val="000000"/>
                </a:solidFill>
                <a:latin typeface="+mn-ea"/>
                <a:ea typeface="+mn-ea"/>
              </a:rPr>
              <a:t>B</a:t>
            </a:r>
            <a:r>
              <a:rPr lang="zh-CN" altLang="en-US" sz="1800" b="0" dirty="0">
                <a:solidFill>
                  <a:srgbClr val="000000"/>
                </a:solidFill>
                <a:latin typeface="+mn-ea"/>
                <a:ea typeface="+mn-ea"/>
              </a:rPr>
              <a:t>基本上不再增加，这种现象称为磁饱和。</a:t>
            </a:r>
            <a:endParaRPr lang="zh-CN" altLang="zh-CN" sz="1800" b="0" dirty="0">
              <a:solidFill>
                <a:srgbClr val="000000"/>
              </a:solidFill>
              <a:latin typeface="+mn-ea"/>
              <a:ea typeface="+mn-ea"/>
            </a:endParaRPr>
          </a:p>
        </p:txBody>
      </p:sp>
      <p:pic>
        <p:nvPicPr>
          <p:cNvPr id="2" name="图片 1">
            <a:extLst>
              <a:ext uri="{FF2B5EF4-FFF2-40B4-BE49-F238E27FC236}">
                <a16:creationId xmlns:a16="http://schemas.microsoft.com/office/drawing/2014/main" id="{8BBB31E4-C7EA-4201-AEAE-E9947006A513}"/>
              </a:ext>
            </a:extLst>
          </p:cNvPr>
          <p:cNvPicPr>
            <a:picLocks noChangeAspect="1"/>
          </p:cNvPicPr>
          <p:nvPr/>
        </p:nvPicPr>
        <p:blipFill>
          <a:blip r:embed="rId4"/>
          <a:stretch>
            <a:fillRect/>
          </a:stretch>
        </p:blipFill>
        <p:spPr>
          <a:xfrm>
            <a:off x="2440059" y="3308143"/>
            <a:ext cx="4263882" cy="2306300"/>
          </a:xfrm>
          <a:prstGeom prst="rect">
            <a:avLst/>
          </a:prstGeom>
        </p:spPr>
      </p:pic>
    </p:spTree>
    <p:custDataLst>
      <p:tags r:id="rId1"/>
    </p:custDataLst>
    <p:extLst>
      <p:ext uri="{BB962C8B-B14F-4D97-AF65-F5344CB8AC3E}">
        <p14:creationId xmlns:p14="http://schemas.microsoft.com/office/powerpoint/2010/main" val="290477765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0"/>
            <a:ext cx="8158433" cy="310296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（四）磁路和磁路的欧姆定律</a:t>
            </a:r>
            <a:br>
              <a:rPr lang="en-US" altLang="zh-CN" sz="2400" b="0" dirty="0">
                <a:solidFill>
                  <a:srgbClr val="000000"/>
                </a:solidFill>
              </a:rPr>
            </a:br>
            <a:br>
              <a:rPr lang="zh-CN" altLang="zh-CN" sz="2400" b="0" dirty="0">
                <a:solidFill>
                  <a:srgbClr val="000000"/>
                </a:solidFill>
              </a:rPr>
            </a:br>
            <a:r>
              <a:rPr lang="en-US" altLang="zh-CN" sz="1800" b="0" dirty="0">
                <a:solidFill>
                  <a:srgbClr val="000000"/>
                </a:solidFill>
                <a:latin typeface="+mn-ea"/>
                <a:ea typeface="+mn-ea"/>
              </a:rPr>
              <a:t>1.	</a:t>
            </a:r>
            <a:r>
              <a:rPr lang="zh-CN" altLang="en-US" sz="1800" b="0" dirty="0">
                <a:solidFill>
                  <a:srgbClr val="000000"/>
                </a:solidFill>
                <a:latin typeface="+mn-ea"/>
                <a:ea typeface="+mn-ea"/>
              </a:rPr>
              <a:t>磁路</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在变压器、电机和电磁铁中常用铁磁材料做铁心，将磁感线约束在一定的闭合路径上。把磁感线通过的闭合路径称为磁路。</a:t>
            </a:r>
          </a:p>
          <a:p>
            <a:pPr fontAlgn="ctr">
              <a:lnSpc>
                <a:spcPts val="2700"/>
              </a:lnSpc>
            </a:pPr>
            <a:endParaRPr lang="zh-CN" altLang="en-US"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337173932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926161626"/>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PageTitle"/>
  <p:tag name="MH_ORDER" val="PageTitle"/>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3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47.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4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TotalTime>
  <Pages>0</Pages>
  <Words>3136</Words>
  <Characters>0</Characters>
  <Application>Microsoft Office PowerPoint</Application>
  <DocSecurity>0</DocSecurity>
  <PresentationFormat>全屏显示(4:3)</PresentationFormat>
  <Lines>0</Lines>
  <Paragraphs>251</Paragraphs>
  <Slides>42</Slides>
  <Notes>42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42</vt:i4>
      </vt:variant>
    </vt:vector>
  </HeadingPairs>
  <TitlesOfParts>
    <vt:vector size="47" baseType="lpstr">
      <vt:lpstr>宋体</vt:lpstr>
      <vt:lpstr>Arial</vt:lpstr>
      <vt:lpstr>Calibri</vt:lpstr>
      <vt:lpstr>Cambria Math</vt:lpstr>
      <vt:lpstr>默认设计模板</vt:lpstr>
      <vt:lpstr>磁路与变压器</vt:lpstr>
      <vt:lpstr>第四章</vt:lpstr>
      <vt:lpstr>学习目标：  1.了解磁路的基本概念 2.掌握磁感应强度、磁通、磁场强度、磁导率概念 3.了解磁路类型和铁芯线圈类型 4.掌握变压器结构和工作原理 5.掌握电磁铁结构和类型  重点：掌握磁场的基本性质 难点：掌握磁感应强度、磁通、磁导率、磁场强度的概念</vt:lpstr>
      <vt:lpstr>第一节  磁路的基本概念与 基本定律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交流铁芯线圈</vt:lpstr>
      <vt:lpstr>PowerPoint 演示文稿</vt:lpstr>
      <vt:lpstr>PowerPoint 演示文稿</vt:lpstr>
      <vt:lpstr>第三节  变压器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电磁铁</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微软用户</dc:creator>
  <cp:keywords/>
  <dc:description/>
  <cp:lastModifiedBy>Administrator</cp:lastModifiedBy>
  <cp:revision>75</cp:revision>
  <dcterms:created xsi:type="dcterms:W3CDTF">2011-09-10T15:11:10Z</dcterms:created>
  <dcterms:modified xsi:type="dcterms:W3CDTF">2022-04-03T00:09:01Z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2052-10.1.0.5864</vt:lpwstr>
  </property>
</Properties>
</file>